
<file path=[Content_Types].xml><?xml version="1.0" encoding="utf-8"?>
<Types xmlns="http://schemas.openxmlformats.org/package/2006/content-types">
  <Default Extension="png" ContentType="image/png"/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9"/>
  </p:notesMasterIdLst>
  <p:handoutMasterIdLst>
    <p:handoutMasterId r:id="rId20"/>
  </p:handoutMasterIdLst>
  <p:sldIdLst>
    <p:sldId id="419" r:id="rId3"/>
    <p:sldId id="412" r:id="rId4"/>
    <p:sldId id="415" r:id="rId5"/>
    <p:sldId id="404" r:id="rId6"/>
    <p:sldId id="410" r:id="rId7"/>
    <p:sldId id="427" r:id="rId8"/>
    <p:sldId id="409" r:id="rId9"/>
    <p:sldId id="416" r:id="rId10"/>
    <p:sldId id="420" r:id="rId11"/>
    <p:sldId id="425" r:id="rId12"/>
    <p:sldId id="426" r:id="rId13"/>
    <p:sldId id="429" r:id="rId14"/>
    <p:sldId id="428" r:id="rId15"/>
    <p:sldId id="422" r:id="rId16"/>
    <p:sldId id="423" r:id="rId17"/>
    <p:sldId id="430" r:id="rId18"/>
  </p:sldIdLst>
  <p:sldSz cx="9144000" cy="6858000" type="screen4x3"/>
  <p:notesSz cx="6797675" cy="9926638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A862742-F14E-4C52-A16F-C572B7326135}">
          <p14:sldIdLst>
            <p14:sldId id="419"/>
            <p14:sldId id="412"/>
            <p14:sldId id="415"/>
            <p14:sldId id="404"/>
            <p14:sldId id="410"/>
            <p14:sldId id="427"/>
            <p14:sldId id="409"/>
            <p14:sldId id="416"/>
            <p14:sldId id="420"/>
            <p14:sldId id="425"/>
            <p14:sldId id="426"/>
            <p14:sldId id="429"/>
            <p14:sldId id="428"/>
            <p14:sldId id="422"/>
            <p14:sldId id="423"/>
            <p14:sldId id="43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08" autoAdjust="0"/>
    <p:restoredTop sz="94784"/>
  </p:normalViewPr>
  <p:slideViewPr>
    <p:cSldViewPr>
      <p:cViewPr varScale="1">
        <p:scale>
          <a:sx n="75" d="100"/>
          <a:sy n="75" d="100"/>
        </p:scale>
        <p:origin x="106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32D1E2-D002-464A-9FDC-08041ED81941}" type="doc">
      <dgm:prSet loTypeId="urn:microsoft.com/office/officeart/2005/8/layout/process5" loCatId="process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id-ID"/>
        </a:p>
      </dgm:t>
    </dgm:pt>
    <dgm:pt modelId="{4B52A2E6-8325-4AE5-84BE-943602B25906}">
      <dgm:prSet phldrT="[Text]" custT="1"/>
      <dgm:spPr/>
      <dgm:t>
        <a:bodyPr/>
        <a:lstStyle/>
        <a:p>
          <a:r>
            <a:rPr lang="en-AU" sz="1800" b="1" dirty="0" smtClean="0"/>
            <a:t>PMK 158/PMK.04/2017</a:t>
          </a:r>
        </a:p>
        <a:p>
          <a:r>
            <a:rPr lang="en-AU" sz="1600" dirty="0" smtClean="0"/>
            <a:t>(</a:t>
          </a:r>
          <a:r>
            <a:rPr lang="en-AU" sz="1600" dirty="0" err="1" smtClean="0"/>
            <a:t>Desember</a:t>
          </a:r>
          <a:r>
            <a:rPr lang="en-AU" sz="1600" dirty="0" smtClean="0"/>
            <a:t> 2017)</a:t>
          </a:r>
          <a:endParaRPr lang="id-ID" sz="1600" dirty="0"/>
        </a:p>
      </dgm:t>
    </dgm:pt>
    <dgm:pt modelId="{92C16FF3-87CA-471A-9826-85779ADCF610}" type="parTrans" cxnId="{B6359F86-A60A-4ECA-A796-8A72A284D004}">
      <dgm:prSet/>
      <dgm:spPr/>
      <dgm:t>
        <a:bodyPr/>
        <a:lstStyle/>
        <a:p>
          <a:endParaRPr lang="id-ID"/>
        </a:p>
      </dgm:t>
    </dgm:pt>
    <dgm:pt modelId="{8D8C5A95-D0EB-4027-ACDE-2585412EE3FE}" type="sibTrans" cxnId="{B6359F86-A60A-4ECA-A796-8A72A284D004}">
      <dgm:prSet/>
      <dgm:spPr/>
      <dgm:t>
        <a:bodyPr/>
        <a:lstStyle/>
        <a:p>
          <a:endParaRPr lang="id-ID"/>
        </a:p>
      </dgm:t>
    </dgm:pt>
    <dgm:pt modelId="{890502B7-CC20-4855-8576-AAACACE0FF87}">
      <dgm:prSet phldrT="[Text]" custT="1"/>
      <dgm:spPr/>
      <dgm:t>
        <a:bodyPr/>
        <a:lstStyle/>
        <a:p>
          <a:r>
            <a:rPr lang="en-AU" sz="1800" b="1" dirty="0" err="1" smtClean="0"/>
            <a:t>Sosialisasi</a:t>
          </a:r>
          <a:r>
            <a:rPr lang="en-AU" sz="1800" b="1" dirty="0" smtClean="0"/>
            <a:t> PMK 158/PMK.04/2017</a:t>
          </a:r>
        </a:p>
        <a:p>
          <a:r>
            <a:rPr lang="en-AU" sz="1600" dirty="0" smtClean="0"/>
            <a:t>(03 April 2018) </a:t>
          </a:r>
          <a:endParaRPr lang="id-ID" sz="1600" dirty="0"/>
        </a:p>
      </dgm:t>
    </dgm:pt>
    <dgm:pt modelId="{AE68D345-C515-4D1C-8DB6-33912E963727}" type="parTrans" cxnId="{83DF21EE-8917-4E82-9C4C-EED198E1AADC}">
      <dgm:prSet/>
      <dgm:spPr/>
      <dgm:t>
        <a:bodyPr/>
        <a:lstStyle/>
        <a:p>
          <a:endParaRPr lang="id-ID"/>
        </a:p>
      </dgm:t>
    </dgm:pt>
    <dgm:pt modelId="{F350ED16-3ED0-4FD4-9AFB-9CF7ECA8FA90}" type="sibTrans" cxnId="{83DF21EE-8917-4E82-9C4C-EED198E1AADC}">
      <dgm:prSet/>
      <dgm:spPr/>
      <dgm:t>
        <a:bodyPr/>
        <a:lstStyle/>
        <a:p>
          <a:endParaRPr lang="id-ID"/>
        </a:p>
      </dgm:t>
    </dgm:pt>
    <dgm:pt modelId="{6DE052AC-6B1E-4E28-823E-2FCACC83850D}">
      <dgm:prSet phldrT="[Text]" custT="1"/>
      <dgm:spPr/>
      <dgm:t>
        <a:bodyPr/>
        <a:lstStyle/>
        <a:p>
          <a:r>
            <a:rPr lang="en-AU" sz="1800" b="1" dirty="0" err="1" smtClean="0"/>
            <a:t>Pelatihan</a:t>
          </a:r>
          <a:r>
            <a:rPr lang="en-AU" sz="1800" b="1" dirty="0" smtClean="0"/>
            <a:t> </a:t>
          </a:r>
          <a:r>
            <a:rPr lang="en-AU" sz="1800" b="1" dirty="0" err="1" smtClean="0"/>
            <a:t>Modul</a:t>
          </a:r>
          <a:r>
            <a:rPr lang="en-AU" sz="1800" b="1" dirty="0" smtClean="0"/>
            <a:t> </a:t>
          </a:r>
          <a:r>
            <a:rPr lang="en-AU" sz="1800" b="1" dirty="0" err="1" smtClean="0"/>
            <a:t>Manifes</a:t>
          </a:r>
          <a:endParaRPr lang="en-AU" sz="1800" b="1" dirty="0" smtClean="0"/>
        </a:p>
        <a:p>
          <a:r>
            <a:rPr lang="en-AU" sz="1600" dirty="0" smtClean="0"/>
            <a:t>(02 </a:t>
          </a:r>
          <a:r>
            <a:rPr lang="en-AU" sz="1600" dirty="0" err="1" smtClean="0"/>
            <a:t>Juli</a:t>
          </a:r>
          <a:r>
            <a:rPr lang="en-AU" sz="1600" dirty="0" smtClean="0"/>
            <a:t> </a:t>
          </a:r>
          <a:r>
            <a:rPr lang="en-AU" sz="1600" dirty="0" err="1" smtClean="0"/>
            <a:t>s.d.</a:t>
          </a:r>
          <a:r>
            <a:rPr lang="en-AU" sz="1600" dirty="0" smtClean="0"/>
            <a:t> 10 </a:t>
          </a:r>
          <a:r>
            <a:rPr lang="en-AU" sz="1600" dirty="0" err="1" smtClean="0"/>
            <a:t>Juli</a:t>
          </a:r>
          <a:r>
            <a:rPr lang="en-AU" sz="1600" dirty="0" smtClean="0"/>
            <a:t> 2018)</a:t>
          </a:r>
          <a:endParaRPr lang="id-ID" sz="1600" dirty="0"/>
        </a:p>
      </dgm:t>
    </dgm:pt>
    <dgm:pt modelId="{CFC0B6FC-8737-45FF-A4FF-9AB4ABDE10BA}" type="parTrans" cxnId="{90A39433-CA83-4EFA-AAE9-8BBD590BEB90}">
      <dgm:prSet/>
      <dgm:spPr/>
      <dgm:t>
        <a:bodyPr/>
        <a:lstStyle/>
        <a:p>
          <a:endParaRPr lang="id-ID"/>
        </a:p>
      </dgm:t>
    </dgm:pt>
    <dgm:pt modelId="{E69A1F36-58E3-46E0-81C7-29163DC75B1C}" type="sibTrans" cxnId="{90A39433-CA83-4EFA-AAE9-8BBD590BEB90}">
      <dgm:prSet/>
      <dgm:spPr/>
      <dgm:t>
        <a:bodyPr/>
        <a:lstStyle/>
        <a:p>
          <a:endParaRPr lang="id-ID"/>
        </a:p>
      </dgm:t>
    </dgm:pt>
    <dgm:pt modelId="{8FDD9FF1-1800-4393-87ED-BCB9C7790795}">
      <dgm:prSet phldrT="[Text]" custT="1"/>
      <dgm:spPr/>
      <dgm:t>
        <a:bodyPr/>
        <a:lstStyle/>
        <a:p>
          <a:r>
            <a:rPr lang="en-AU" sz="1800" b="1" dirty="0" err="1" smtClean="0"/>
            <a:t>Asistensi</a:t>
          </a:r>
          <a:endParaRPr lang="en-AU" sz="2300" b="1" dirty="0" smtClean="0"/>
        </a:p>
        <a:p>
          <a:r>
            <a:rPr lang="en-AU" sz="1600" dirty="0" smtClean="0"/>
            <a:t>(23 </a:t>
          </a:r>
          <a:r>
            <a:rPr lang="en-AU" sz="1600" dirty="0" err="1" smtClean="0"/>
            <a:t>Juli</a:t>
          </a:r>
          <a:r>
            <a:rPr lang="en-AU" sz="1600" dirty="0" smtClean="0"/>
            <a:t> </a:t>
          </a:r>
          <a:r>
            <a:rPr lang="en-AU" sz="1600" dirty="0" err="1" smtClean="0"/>
            <a:t>s.d.</a:t>
          </a:r>
          <a:r>
            <a:rPr lang="en-AU" sz="1600" dirty="0" smtClean="0"/>
            <a:t> 27 </a:t>
          </a:r>
          <a:r>
            <a:rPr lang="en-AU" sz="1600" dirty="0" err="1" smtClean="0"/>
            <a:t>Juli</a:t>
          </a:r>
          <a:r>
            <a:rPr lang="en-AU" sz="1600" dirty="0" smtClean="0"/>
            <a:t> 2018)</a:t>
          </a:r>
          <a:endParaRPr lang="id-ID" sz="1600" dirty="0"/>
        </a:p>
      </dgm:t>
    </dgm:pt>
    <dgm:pt modelId="{1B20C45F-9BCC-402B-A848-9385CD967675}" type="parTrans" cxnId="{014E05C2-0DC7-469A-800E-3F38B3627DDF}">
      <dgm:prSet/>
      <dgm:spPr/>
      <dgm:t>
        <a:bodyPr/>
        <a:lstStyle/>
        <a:p>
          <a:endParaRPr lang="id-ID"/>
        </a:p>
      </dgm:t>
    </dgm:pt>
    <dgm:pt modelId="{B2C226D4-709A-41A8-AC90-081F442432DC}" type="sibTrans" cxnId="{014E05C2-0DC7-469A-800E-3F38B3627DDF}">
      <dgm:prSet/>
      <dgm:spPr/>
      <dgm:t>
        <a:bodyPr/>
        <a:lstStyle/>
        <a:p>
          <a:endParaRPr lang="id-ID"/>
        </a:p>
      </dgm:t>
    </dgm:pt>
    <dgm:pt modelId="{D2F28AD7-A3D4-4E63-A086-56ACFBF405E3}">
      <dgm:prSet phldrT="[Text]" custT="1"/>
      <dgm:spPr/>
      <dgm:t>
        <a:bodyPr/>
        <a:lstStyle/>
        <a:p>
          <a:r>
            <a:rPr lang="en-AU" sz="1800" b="1" dirty="0" smtClean="0"/>
            <a:t>Mandatory</a:t>
          </a:r>
          <a:endParaRPr lang="en-AU" sz="2300" b="1" dirty="0" smtClean="0"/>
        </a:p>
        <a:p>
          <a:r>
            <a:rPr lang="en-AU" sz="1600" dirty="0" smtClean="0"/>
            <a:t>(25 </a:t>
          </a:r>
          <a:r>
            <a:rPr lang="en-AU" sz="1600" dirty="0" err="1" smtClean="0"/>
            <a:t>Juli</a:t>
          </a:r>
          <a:r>
            <a:rPr lang="en-AU" sz="1600" dirty="0" smtClean="0"/>
            <a:t> 2018)</a:t>
          </a:r>
          <a:endParaRPr lang="id-ID" sz="1600" dirty="0"/>
        </a:p>
      </dgm:t>
    </dgm:pt>
    <dgm:pt modelId="{EC00C14C-52CE-4BB5-8341-FB6ED592F98A}" type="parTrans" cxnId="{4106D0B0-CAD1-443F-98ED-D2C48C93BAC0}">
      <dgm:prSet/>
      <dgm:spPr/>
      <dgm:t>
        <a:bodyPr/>
        <a:lstStyle/>
        <a:p>
          <a:endParaRPr lang="en-AU"/>
        </a:p>
      </dgm:t>
    </dgm:pt>
    <dgm:pt modelId="{04EEC718-5500-4C83-90F2-F582CA7CEFE2}" type="sibTrans" cxnId="{4106D0B0-CAD1-443F-98ED-D2C48C93BAC0}">
      <dgm:prSet/>
      <dgm:spPr/>
      <dgm:t>
        <a:bodyPr/>
        <a:lstStyle/>
        <a:p>
          <a:endParaRPr lang="en-AU"/>
        </a:p>
      </dgm:t>
    </dgm:pt>
    <dgm:pt modelId="{36F9C596-C824-4A77-BC71-A17FC6596521}">
      <dgm:prSet phldrT="[Text]" custT="1"/>
      <dgm:spPr/>
      <dgm:t>
        <a:bodyPr/>
        <a:lstStyle/>
        <a:p>
          <a:r>
            <a:rPr lang="en-AU" sz="1800" b="1" dirty="0" err="1" smtClean="0"/>
            <a:t>Evaluasi</a:t>
          </a:r>
          <a:endParaRPr lang="en-AU" sz="2300" b="1" dirty="0" smtClean="0"/>
        </a:p>
        <a:p>
          <a:r>
            <a:rPr lang="en-AU" sz="1600" dirty="0" smtClean="0"/>
            <a:t>(07 </a:t>
          </a:r>
          <a:r>
            <a:rPr lang="en-AU" sz="1600" dirty="0" err="1" smtClean="0"/>
            <a:t>Agustus</a:t>
          </a:r>
          <a:r>
            <a:rPr lang="en-AU" sz="1600" dirty="0" smtClean="0"/>
            <a:t> </a:t>
          </a:r>
          <a:r>
            <a:rPr lang="en-AU" sz="1600" dirty="0" err="1" smtClean="0"/>
            <a:t>dan</a:t>
          </a:r>
          <a:r>
            <a:rPr lang="en-AU" sz="1600" dirty="0" smtClean="0"/>
            <a:t> </a:t>
          </a:r>
        </a:p>
        <a:p>
          <a:r>
            <a:rPr lang="en-AU" sz="1600" dirty="0" smtClean="0"/>
            <a:t>16 </a:t>
          </a:r>
          <a:r>
            <a:rPr lang="en-AU" sz="1600" dirty="0" err="1" smtClean="0"/>
            <a:t>Agustus</a:t>
          </a:r>
          <a:r>
            <a:rPr lang="en-AU" sz="1600" dirty="0" smtClean="0"/>
            <a:t> 2018)</a:t>
          </a:r>
          <a:endParaRPr lang="id-ID" sz="1600" dirty="0"/>
        </a:p>
      </dgm:t>
    </dgm:pt>
    <dgm:pt modelId="{5DE1C21C-D9CA-4596-BD60-C8A5D20254B8}" type="parTrans" cxnId="{336F8567-1A90-4869-91D3-431B855D7F2B}">
      <dgm:prSet/>
      <dgm:spPr/>
      <dgm:t>
        <a:bodyPr/>
        <a:lstStyle/>
        <a:p>
          <a:endParaRPr lang="en-AU"/>
        </a:p>
      </dgm:t>
    </dgm:pt>
    <dgm:pt modelId="{E87DA322-4D1A-4585-AF87-A8E730381625}" type="sibTrans" cxnId="{336F8567-1A90-4869-91D3-431B855D7F2B}">
      <dgm:prSet/>
      <dgm:spPr/>
      <dgm:t>
        <a:bodyPr/>
        <a:lstStyle/>
        <a:p>
          <a:endParaRPr lang="en-AU"/>
        </a:p>
      </dgm:t>
    </dgm:pt>
    <dgm:pt modelId="{451071E5-DBBF-46C4-A575-D7A7C18CC1F6}" type="pres">
      <dgm:prSet presAssocID="{DF32D1E2-D002-464A-9FDC-08041ED8194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BA3DFA47-6AEE-411F-8FDD-5F15EAB0EE35}" type="pres">
      <dgm:prSet presAssocID="{4B52A2E6-8325-4AE5-84BE-943602B25906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8E4FED83-43E7-470B-94E1-DFEEF86D90CC}" type="pres">
      <dgm:prSet presAssocID="{8D8C5A95-D0EB-4027-ACDE-2585412EE3FE}" presName="sibTrans" presStyleLbl="sibTrans2D1" presStyleIdx="0" presStyleCnt="5"/>
      <dgm:spPr/>
      <dgm:t>
        <a:bodyPr/>
        <a:lstStyle/>
        <a:p>
          <a:endParaRPr lang="en-AU"/>
        </a:p>
      </dgm:t>
    </dgm:pt>
    <dgm:pt modelId="{F02A027E-75A2-4CDD-AA98-169B0D9FD762}" type="pres">
      <dgm:prSet presAssocID="{8D8C5A95-D0EB-4027-ACDE-2585412EE3FE}" presName="connectorText" presStyleLbl="sibTrans2D1" presStyleIdx="0" presStyleCnt="5"/>
      <dgm:spPr/>
      <dgm:t>
        <a:bodyPr/>
        <a:lstStyle/>
        <a:p>
          <a:endParaRPr lang="en-AU"/>
        </a:p>
      </dgm:t>
    </dgm:pt>
    <dgm:pt modelId="{704C878B-4C8D-4065-B500-B14A822CA897}" type="pres">
      <dgm:prSet presAssocID="{890502B7-CC20-4855-8576-AAACACE0FF87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CEE83E43-F55A-4FB7-BC5B-7B0BE734FB7D}" type="pres">
      <dgm:prSet presAssocID="{F350ED16-3ED0-4FD4-9AFB-9CF7ECA8FA90}" presName="sibTrans" presStyleLbl="sibTrans2D1" presStyleIdx="1" presStyleCnt="5"/>
      <dgm:spPr/>
      <dgm:t>
        <a:bodyPr/>
        <a:lstStyle/>
        <a:p>
          <a:endParaRPr lang="en-AU"/>
        </a:p>
      </dgm:t>
    </dgm:pt>
    <dgm:pt modelId="{97B12433-9280-4A89-A28F-124B5FE4552F}" type="pres">
      <dgm:prSet presAssocID="{F350ED16-3ED0-4FD4-9AFB-9CF7ECA8FA90}" presName="connectorText" presStyleLbl="sibTrans2D1" presStyleIdx="1" presStyleCnt="5"/>
      <dgm:spPr/>
      <dgm:t>
        <a:bodyPr/>
        <a:lstStyle/>
        <a:p>
          <a:endParaRPr lang="en-AU"/>
        </a:p>
      </dgm:t>
    </dgm:pt>
    <dgm:pt modelId="{7175D7D0-535D-4165-AD12-7B72E351B43C}" type="pres">
      <dgm:prSet presAssocID="{6DE052AC-6B1E-4E28-823E-2FCACC83850D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DA91B19C-F079-40FA-BDDC-652ED8BCA487}" type="pres">
      <dgm:prSet presAssocID="{E69A1F36-58E3-46E0-81C7-29163DC75B1C}" presName="sibTrans" presStyleLbl="sibTrans2D1" presStyleIdx="2" presStyleCnt="5"/>
      <dgm:spPr/>
      <dgm:t>
        <a:bodyPr/>
        <a:lstStyle/>
        <a:p>
          <a:endParaRPr lang="en-AU"/>
        </a:p>
      </dgm:t>
    </dgm:pt>
    <dgm:pt modelId="{C6179358-B756-4E69-8ECB-8CB5BCF8BCFE}" type="pres">
      <dgm:prSet presAssocID="{E69A1F36-58E3-46E0-81C7-29163DC75B1C}" presName="connectorText" presStyleLbl="sibTrans2D1" presStyleIdx="2" presStyleCnt="5"/>
      <dgm:spPr/>
      <dgm:t>
        <a:bodyPr/>
        <a:lstStyle/>
        <a:p>
          <a:endParaRPr lang="en-AU"/>
        </a:p>
      </dgm:t>
    </dgm:pt>
    <dgm:pt modelId="{9272FAE3-622F-4178-BCE5-5B03C2B9AE6E}" type="pres">
      <dgm:prSet presAssocID="{8FDD9FF1-1800-4393-87ED-BCB9C7790795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4876C779-1B1B-4148-BDA0-5EF493AA9023}" type="pres">
      <dgm:prSet presAssocID="{B2C226D4-709A-41A8-AC90-081F442432DC}" presName="sibTrans" presStyleLbl="sibTrans2D1" presStyleIdx="3" presStyleCnt="5"/>
      <dgm:spPr/>
      <dgm:t>
        <a:bodyPr/>
        <a:lstStyle/>
        <a:p>
          <a:endParaRPr lang="en-AU"/>
        </a:p>
      </dgm:t>
    </dgm:pt>
    <dgm:pt modelId="{17EB5E3B-057B-44ED-A9AF-7A09F59BE1C5}" type="pres">
      <dgm:prSet presAssocID="{B2C226D4-709A-41A8-AC90-081F442432DC}" presName="connectorText" presStyleLbl="sibTrans2D1" presStyleIdx="3" presStyleCnt="5"/>
      <dgm:spPr/>
      <dgm:t>
        <a:bodyPr/>
        <a:lstStyle/>
        <a:p>
          <a:endParaRPr lang="en-AU"/>
        </a:p>
      </dgm:t>
    </dgm:pt>
    <dgm:pt modelId="{8CB4C0C7-7596-439E-A053-41BB664B6649}" type="pres">
      <dgm:prSet presAssocID="{D2F28AD7-A3D4-4E63-A086-56ACFBF405E3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ED0B0A59-6EBF-49FE-B631-AD8AD7E1BE2A}" type="pres">
      <dgm:prSet presAssocID="{04EEC718-5500-4C83-90F2-F582CA7CEFE2}" presName="sibTrans" presStyleLbl="sibTrans2D1" presStyleIdx="4" presStyleCnt="5"/>
      <dgm:spPr/>
      <dgm:t>
        <a:bodyPr/>
        <a:lstStyle/>
        <a:p>
          <a:endParaRPr lang="en-AU"/>
        </a:p>
      </dgm:t>
    </dgm:pt>
    <dgm:pt modelId="{C8B38F00-3582-4258-9269-37E18344D32C}" type="pres">
      <dgm:prSet presAssocID="{04EEC718-5500-4C83-90F2-F582CA7CEFE2}" presName="connectorText" presStyleLbl="sibTrans2D1" presStyleIdx="4" presStyleCnt="5"/>
      <dgm:spPr/>
      <dgm:t>
        <a:bodyPr/>
        <a:lstStyle/>
        <a:p>
          <a:endParaRPr lang="en-AU"/>
        </a:p>
      </dgm:t>
    </dgm:pt>
    <dgm:pt modelId="{3502F907-2887-4C95-ABEE-FFB506F85824}" type="pres">
      <dgm:prSet presAssocID="{36F9C596-C824-4A77-BC71-A17FC6596521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336F8567-1A90-4869-91D3-431B855D7F2B}" srcId="{DF32D1E2-D002-464A-9FDC-08041ED81941}" destId="{36F9C596-C824-4A77-BC71-A17FC6596521}" srcOrd="5" destOrd="0" parTransId="{5DE1C21C-D9CA-4596-BD60-C8A5D20254B8}" sibTransId="{E87DA322-4D1A-4585-AF87-A8E730381625}"/>
    <dgm:cxn modelId="{B8A597D9-A810-4B79-9944-7061AF795725}" type="presOf" srcId="{DF32D1E2-D002-464A-9FDC-08041ED81941}" destId="{451071E5-DBBF-46C4-A575-D7A7C18CC1F6}" srcOrd="0" destOrd="0" presId="urn:microsoft.com/office/officeart/2005/8/layout/process5"/>
    <dgm:cxn modelId="{D724BA13-461A-4DCA-8C3E-4D5A94B48602}" type="presOf" srcId="{F350ED16-3ED0-4FD4-9AFB-9CF7ECA8FA90}" destId="{CEE83E43-F55A-4FB7-BC5B-7B0BE734FB7D}" srcOrd="0" destOrd="0" presId="urn:microsoft.com/office/officeart/2005/8/layout/process5"/>
    <dgm:cxn modelId="{E6AC90F4-0B7D-475D-9A6A-6FEDAD763754}" type="presOf" srcId="{E69A1F36-58E3-46E0-81C7-29163DC75B1C}" destId="{C6179358-B756-4E69-8ECB-8CB5BCF8BCFE}" srcOrd="1" destOrd="0" presId="urn:microsoft.com/office/officeart/2005/8/layout/process5"/>
    <dgm:cxn modelId="{FB4153F7-F218-421D-9521-83E50E87CF8E}" type="presOf" srcId="{B2C226D4-709A-41A8-AC90-081F442432DC}" destId="{4876C779-1B1B-4148-BDA0-5EF493AA9023}" srcOrd="0" destOrd="0" presId="urn:microsoft.com/office/officeart/2005/8/layout/process5"/>
    <dgm:cxn modelId="{1A497B01-AB93-4025-90AB-77D967A6248C}" type="presOf" srcId="{F350ED16-3ED0-4FD4-9AFB-9CF7ECA8FA90}" destId="{97B12433-9280-4A89-A28F-124B5FE4552F}" srcOrd="1" destOrd="0" presId="urn:microsoft.com/office/officeart/2005/8/layout/process5"/>
    <dgm:cxn modelId="{014E05C2-0DC7-469A-800E-3F38B3627DDF}" srcId="{DF32D1E2-D002-464A-9FDC-08041ED81941}" destId="{8FDD9FF1-1800-4393-87ED-BCB9C7790795}" srcOrd="3" destOrd="0" parTransId="{1B20C45F-9BCC-402B-A848-9385CD967675}" sibTransId="{B2C226D4-709A-41A8-AC90-081F442432DC}"/>
    <dgm:cxn modelId="{83DF21EE-8917-4E82-9C4C-EED198E1AADC}" srcId="{DF32D1E2-D002-464A-9FDC-08041ED81941}" destId="{890502B7-CC20-4855-8576-AAACACE0FF87}" srcOrd="1" destOrd="0" parTransId="{AE68D345-C515-4D1C-8DB6-33912E963727}" sibTransId="{F350ED16-3ED0-4FD4-9AFB-9CF7ECA8FA90}"/>
    <dgm:cxn modelId="{42920033-C0D1-4541-8942-03B7A641DCA9}" type="presOf" srcId="{8D8C5A95-D0EB-4027-ACDE-2585412EE3FE}" destId="{F02A027E-75A2-4CDD-AA98-169B0D9FD762}" srcOrd="1" destOrd="0" presId="urn:microsoft.com/office/officeart/2005/8/layout/process5"/>
    <dgm:cxn modelId="{F914C2AC-E12E-4D91-87C2-6DF8CA22B47B}" type="presOf" srcId="{6DE052AC-6B1E-4E28-823E-2FCACC83850D}" destId="{7175D7D0-535D-4165-AD12-7B72E351B43C}" srcOrd="0" destOrd="0" presId="urn:microsoft.com/office/officeart/2005/8/layout/process5"/>
    <dgm:cxn modelId="{3E8FA89A-34D3-4A88-A6CB-779C789A6C53}" type="presOf" srcId="{890502B7-CC20-4855-8576-AAACACE0FF87}" destId="{704C878B-4C8D-4065-B500-B14A822CA897}" srcOrd="0" destOrd="0" presId="urn:microsoft.com/office/officeart/2005/8/layout/process5"/>
    <dgm:cxn modelId="{BACC2B8B-F4A8-408F-8C7A-D6D3CD53F3E2}" type="presOf" srcId="{B2C226D4-709A-41A8-AC90-081F442432DC}" destId="{17EB5E3B-057B-44ED-A9AF-7A09F59BE1C5}" srcOrd="1" destOrd="0" presId="urn:microsoft.com/office/officeart/2005/8/layout/process5"/>
    <dgm:cxn modelId="{29AF8200-EF26-4A0F-8A54-B57CC2B5382A}" type="presOf" srcId="{4B52A2E6-8325-4AE5-84BE-943602B25906}" destId="{BA3DFA47-6AEE-411F-8FDD-5F15EAB0EE35}" srcOrd="0" destOrd="0" presId="urn:microsoft.com/office/officeart/2005/8/layout/process5"/>
    <dgm:cxn modelId="{90A39433-CA83-4EFA-AAE9-8BBD590BEB90}" srcId="{DF32D1E2-D002-464A-9FDC-08041ED81941}" destId="{6DE052AC-6B1E-4E28-823E-2FCACC83850D}" srcOrd="2" destOrd="0" parTransId="{CFC0B6FC-8737-45FF-A4FF-9AB4ABDE10BA}" sibTransId="{E69A1F36-58E3-46E0-81C7-29163DC75B1C}"/>
    <dgm:cxn modelId="{28768D1F-8E81-4F6C-B1AD-0D347460EBD2}" type="presOf" srcId="{E69A1F36-58E3-46E0-81C7-29163DC75B1C}" destId="{DA91B19C-F079-40FA-BDDC-652ED8BCA487}" srcOrd="0" destOrd="0" presId="urn:microsoft.com/office/officeart/2005/8/layout/process5"/>
    <dgm:cxn modelId="{18613E04-B454-4B79-BA15-7ED071E222F1}" type="presOf" srcId="{8FDD9FF1-1800-4393-87ED-BCB9C7790795}" destId="{9272FAE3-622F-4178-BCE5-5B03C2B9AE6E}" srcOrd="0" destOrd="0" presId="urn:microsoft.com/office/officeart/2005/8/layout/process5"/>
    <dgm:cxn modelId="{B6359F86-A60A-4ECA-A796-8A72A284D004}" srcId="{DF32D1E2-D002-464A-9FDC-08041ED81941}" destId="{4B52A2E6-8325-4AE5-84BE-943602B25906}" srcOrd="0" destOrd="0" parTransId="{92C16FF3-87CA-471A-9826-85779ADCF610}" sibTransId="{8D8C5A95-D0EB-4027-ACDE-2585412EE3FE}"/>
    <dgm:cxn modelId="{4106D0B0-CAD1-443F-98ED-D2C48C93BAC0}" srcId="{DF32D1E2-D002-464A-9FDC-08041ED81941}" destId="{D2F28AD7-A3D4-4E63-A086-56ACFBF405E3}" srcOrd="4" destOrd="0" parTransId="{EC00C14C-52CE-4BB5-8341-FB6ED592F98A}" sibTransId="{04EEC718-5500-4C83-90F2-F582CA7CEFE2}"/>
    <dgm:cxn modelId="{D3EA3957-6047-4AF6-B7F4-73834FB6CA1C}" type="presOf" srcId="{8D8C5A95-D0EB-4027-ACDE-2585412EE3FE}" destId="{8E4FED83-43E7-470B-94E1-DFEEF86D90CC}" srcOrd="0" destOrd="0" presId="urn:microsoft.com/office/officeart/2005/8/layout/process5"/>
    <dgm:cxn modelId="{50BB31F3-2843-479D-9455-92134E26F739}" type="presOf" srcId="{D2F28AD7-A3D4-4E63-A086-56ACFBF405E3}" destId="{8CB4C0C7-7596-439E-A053-41BB664B6649}" srcOrd="0" destOrd="0" presId="urn:microsoft.com/office/officeart/2005/8/layout/process5"/>
    <dgm:cxn modelId="{F9E44F75-A315-4238-8EFA-F5BFE4CA1F48}" type="presOf" srcId="{04EEC718-5500-4C83-90F2-F582CA7CEFE2}" destId="{C8B38F00-3582-4258-9269-37E18344D32C}" srcOrd="1" destOrd="0" presId="urn:microsoft.com/office/officeart/2005/8/layout/process5"/>
    <dgm:cxn modelId="{1EE3E731-D4CA-46B7-801C-11FA66D8F39E}" type="presOf" srcId="{36F9C596-C824-4A77-BC71-A17FC6596521}" destId="{3502F907-2887-4C95-ABEE-FFB506F85824}" srcOrd="0" destOrd="0" presId="urn:microsoft.com/office/officeart/2005/8/layout/process5"/>
    <dgm:cxn modelId="{BC426EFF-3FA4-43E0-B672-E6E14F72F10B}" type="presOf" srcId="{04EEC718-5500-4C83-90F2-F582CA7CEFE2}" destId="{ED0B0A59-6EBF-49FE-B631-AD8AD7E1BE2A}" srcOrd="0" destOrd="0" presId="urn:microsoft.com/office/officeart/2005/8/layout/process5"/>
    <dgm:cxn modelId="{CC4B9ADF-3F74-4C41-95F6-CF6AA9A4CA87}" type="presParOf" srcId="{451071E5-DBBF-46C4-A575-D7A7C18CC1F6}" destId="{BA3DFA47-6AEE-411F-8FDD-5F15EAB0EE35}" srcOrd="0" destOrd="0" presId="urn:microsoft.com/office/officeart/2005/8/layout/process5"/>
    <dgm:cxn modelId="{4253CADF-4142-4D7E-9E18-5C9F2F166E87}" type="presParOf" srcId="{451071E5-DBBF-46C4-A575-D7A7C18CC1F6}" destId="{8E4FED83-43E7-470B-94E1-DFEEF86D90CC}" srcOrd="1" destOrd="0" presId="urn:microsoft.com/office/officeart/2005/8/layout/process5"/>
    <dgm:cxn modelId="{4B7A066B-1233-44F2-B5D5-CE00666B8CC4}" type="presParOf" srcId="{8E4FED83-43E7-470B-94E1-DFEEF86D90CC}" destId="{F02A027E-75A2-4CDD-AA98-169B0D9FD762}" srcOrd="0" destOrd="0" presId="urn:microsoft.com/office/officeart/2005/8/layout/process5"/>
    <dgm:cxn modelId="{544E4939-BA1B-41B8-A57A-C1E3A59C9477}" type="presParOf" srcId="{451071E5-DBBF-46C4-A575-D7A7C18CC1F6}" destId="{704C878B-4C8D-4065-B500-B14A822CA897}" srcOrd="2" destOrd="0" presId="urn:microsoft.com/office/officeart/2005/8/layout/process5"/>
    <dgm:cxn modelId="{2E624C0C-243F-404F-8A6F-E61CCF510ADA}" type="presParOf" srcId="{451071E5-DBBF-46C4-A575-D7A7C18CC1F6}" destId="{CEE83E43-F55A-4FB7-BC5B-7B0BE734FB7D}" srcOrd="3" destOrd="0" presId="urn:microsoft.com/office/officeart/2005/8/layout/process5"/>
    <dgm:cxn modelId="{6648743C-29A5-4239-8B5F-AB62EBBB9790}" type="presParOf" srcId="{CEE83E43-F55A-4FB7-BC5B-7B0BE734FB7D}" destId="{97B12433-9280-4A89-A28F-124B5FE4552F}" srcOrd="0" destOrd="0" presId="urn:microsoft.com/office/officeart/2005/8/layout/process5"/>
    <dgm:cxn modelId="{5F763D9B-23A4-4F6E-AC3B-94C56290C159}" type="presParOf" srcId="{451071E5-DBBF-46C4-A575-D7A7C18CC1F6}" destId="{7175D7D0-535D-4165-AD12-7B72E351B43C}" srcOrd="4" destOrd="0" presId="urn:microsoft.com/office/officeart/2005/8/layout/process5"/>
    <dgm:cxn modelId="{31E38FA3-BED1-4FD4-918C-FC348F3C92BD}" type="presParOf" srcId="{451071E5-DBBF-46C4-A575-D7A7C18CC1F6}" destId="{DA91B19C-F079-40FA-BDDC-652ED8BCA487}" srcOrd="5" destOrd="0" presId="urn:microsoft.com/office/officeart/2005/8/layout/process5"/>
    <dgm:cxn modelId="{B3067423-466C-40D8-8636-FB51FAD12EF9}" type="presParOf" srcId="{DA91B19C-F079-40FA-BDDC-652ED8BCA487}" destId="{C6179358-B756-4E69-8ECB-8CB5BCF8BCFE}" srcOrd="0" destOrd="0" presId="urn:microsoft.com/office/officeart/2005/8/layout/process5"/>
    <dgm:cxn modelId="{8F00860F-9A83-43AC-A2B5-AF0DB8943B9A}" type="presParOf" srcId="{451071E5-DBBF-46C4-A575-D7A7C18CC1F6}" destId="{9272FAE3-622F-4178-BCE5-5B03C2B9AE6E}" srcOrd="6" destOrd="0" presId="urn:microsoft.com/office/officeart/2005/8/layout/process5"/>
    <dgm:cxn modelId="{A4E254B0-E318-4B27-A7F7-184D1E70A42D}" type="presParOf" srcId="{451071E5-DBBF-46C4-A575-D7A7C18CC1F6}" destId="{4876C779-1B1B-4148-BDA0-5EF493AA9023}" srcOrd="7" destOrd="0" presId="urn:microsoft.com/office/officeart/2005/8/layout/process5"/>
    <dgm:cxn modelId="{40E7BE8A-5888-4C77-82D8-5C01F1B4F754}" type="presParOf" srcId="{4876C779-1B1B-4148-BDA0-5EF493AA9023}" destId="{17EB5E3B-057B-44ED-A9AF-7A09F59BE1C5}" srcOrd="0" destOrd="0" presId="urn:microsoft.com/office/officeart/2005/8/layout/process5"/>
    <dgm:cxn modelId="{D8AF0850-EF18-4114-98BF-D4763C082647}" type="presParOf" srcId="{451071E5-DBBF-46C4-A575-D7A7C18CC1F6}" destId="{8CB4C0C7-7596-439E-A053-41BB664B6649}" srcOrd="8" destOrd="0" presId="urn:microsoft.com/office/officeart/2005/8/layout/process5"/>
    <dgm:cxn modelId="{84EF4D9B-F5E4-4DC0-9E47-5E2C35D56506}" type="presParOf" srcId="{451071E5-DBBF-46C4-A575-D7A7C18CC1F6}" destId="{ED0B0A59-6EBF-49FE-B631-AD8AD7E1BE2A}" srcOrd="9" destOrd="0" presId="urn:microsoft.com/office/officeart/2005/8/layout/process5"/>
    <dgm:cxn modelId="{A4930004-EB7B-462A-8A0E-28876F37B3AA}" type="presParOf" srcId="{ED0B0A59-6EBF-49FE-B631-AD8AD7E1BE2A}" destId="{C8B38F00-3582-4258-9269-37E18344D32C}" srcOrd="0" destOrd="0" presId="urn:microsoft.com/office/officeart/2005/8/layout/process5"/>
    <dgm:cxn modelId="{21A5BA72-0C08-41C7-9DF7-6FE883F5C03A}" type="presParOf" srcId="{451071E5-DBBF-46C4-A575-D7A7C18CC1F6}" destId="{3502F907-2887-4C95-ABEE-FFB506F85824}" srcOrd="1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568AD01-C9C5-4144-BBB1-1CAF65413DFE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id-ID"/>
        </a:p>
      </dgm:t>
    </dgm:pt>
    <dgm:pt modelId="{C08A581B-D8CC-461E-B800-0F09554C290D}">
      <dgm:prSet phldrT="[Text]"/>
      <dgm:spPr/>
      <dgm:t>
        <a:bodyPr/>
        <a:lstStyle/>
        <a:p>
          <a:r>
            <a:rPr lang="en-AU" b="1" i="1" dirty="0" err="1" smtClean="0">
              <a:latin typeface="Century Gothic" pitchFamily="34" charset="0"/>
            </a:rPr>
            <a:t>Registrasi</a:t>
          </a:r>
          <a:r>
            <a:rPr lang="en-AU" b="1" i="1" dirty="0" smtClean="0">
              <a:latin typeface="Century Gothic" pitchFamily="34" charset="0"/>
            </a:rPr>
            <a:t> </a:t>
          </a:r>
          <a:r>
            <a:rPr lang="en-AU" b="1" i="1" dirty="0" err="1" smtClean="0">
              <a:latin typeface="Century Gothic" pitchFamily="34" charset="0"/>
            </a:rPr>
            <a:t>Pengangkut</a:t>
          </a:r>
          <a:endParaRPr lang="id-ID" dirty="0"/>
        </a:p>
      </dgm:t>
    </dgm:pt>
    <dgm:pt modelId="{E928A12F-3A05-4D3F-8017-2114515D5943}" type="parTrans" cxnId="{988C91DF-2B71-4AD6-BC67-008D92918F68}">
      <dgm:prSet/>
      <dgm:spPr/>
      <dgm:t>
        <a:bodyPr/>
        <a:lstStyle/>
        <a:p>
          <a:endParaRPr lang="id-ID"/>
        </a:p>
      </dgm:t>
    </dgm:pt>
    <dgm:pt modelId="{EE1E3163-C318-4A74-A3D4-3994A69FFBAC}" type="sibTrans" cxnId="{988C91DF-2B71-4AD6-BC67-008D92918F68}">
      <dgm:prSet/>
      <dgm:spPr/>
      <dgm:t>
        <a:bodyPr/>
        <a:lstStyle/>
        <a:p>
          <a:endParaRPr lang="id-ID"/>
        </a:p>
      </dgm:t>
    </dgm:pt>
    <dgm:pt modelId="{1FE10D3C-7E75-4158-9E12-8C283D58FD37}">
      <dgm:prSet phldrT="[Text]"/>
      <dgm:spPr/>
      <dgm:t>
        <a:bodyPr/>
        <a:lstStyle/>
        <a:p>
          <a:r>
            <a:rPr lang="en-AU" b="1" i="1" smtClean="0">
              <a:latin typeface="Century Gothic" pitchFamily="34" charset="0"/>
            </a:rPr>
            <a:t>Rekonsiliasi</a:t>
          </a:r>
          <a:endParaRPr lang="id-ID" dirty="0"/>
        </a:p>
      </dgm:t>
    </dgm:pt>
    <dgm:pt modelId="{5B29A60D-4C85-4BDF-96D1-25023421F943}" type="parTrans" cxnId="{4DD48571-49A8-4F80-9E87-DB8A21536CE2}">
      <dgm:prSet/>
      <dgm:spPr/>
      <dgm:t>
        <a:bodyPr/>
        <a:lstStyle/>
        <a:p>
          <a:endParaRPr lang="id-ID"/>
        </a:p>
      </dgm:t>
    </dgm:pt>
    <dgm:pt modelId="{8AE55508-0A44-4D43-A69B-318AFC3C77A0}" type="sibTrans" cxnId="{4DD48571-49A8-4F80-9E87-DB8A21536CE2}">
      <dgm:prSet/>
      <dgm:spPr/>
      <dgm:t>
        <a:bodyPr/>
        <a:lstStyle/>
        <a:p>
          <a:endParaRPr lang="id-ID"/>
        </a:p>
      </dgm:t>
    </dgm:pt>
    <dgm:pt modelId="{248A54F2-5A3E-4A1F-BF32-434246947517}">
      <dgm:prSet phldrT="[Text]"/>
      <dgm:spPr/>
      <dgm:t>
        <a:bodyPr/>
        <a:lstStyle/>
        <a:p>
          <a:r>
            <a:rPr lang="en-AU" b="1" dirty="0" smtClean="0"/>
            <a:t>NPWP</a:t>
          </a:r>
          <a:endParaRPr lang="id-ID" b="1" dirty="0"/>
        </a:p>
      </dgm:t>
    </dgm:pt>
    <dgm:pt modelId="{7DDCF6F9-64FC-4079-BB0B-75061673DDF8}" type="sibTrans" cxnId="{4EA4E81A-0B3E-4CB5-A1ED-4D19839B0BC6}">
      <dgm:prSet/>
      <dgm:spPr/>
      <dgm:t>
        <a:bodyPr/>
        <a:lstStyle/>
        <a:p>
          <a:endParaRPr lang="id-ID"/>
        </a:p>
      </dgm:t>
    </dgm:pt>
    <dgm:pt modelId="{6AE94B67-F26D-40C7-BF4E-ACA003AAE525}" type="parTrans" cxnId="{4EA4E81A-0B3E-4CB5-A1ED-4D19839B0BC6}">
      <dgm:prSet/>
      <dgm:spPr/>
      <dgm:t>
        <a:bodyPr/>
        <a:lstStyle/>
        <a:p>
          <a:endParaRPr lang="id-ID"/>
        </a:p>
      </dgm:t>
    </dgm:pt>
    <dgm:pt modelId="{9E2AC1F4-D9CE-45FA-9B79-4F6081709B60}" type="pres">
      <dgm:prSet presAssocID="{C568AD01-C9C5-4144-BBB1-1CAF65413DF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id-ID"/>
        </a:p>
      </dgm:t>
    </dgm:pt>
    <dgm:pt modelId="{4C0110A8-A938-46B6-B88B-32579CB21D29}" type="pres">
      <dgm:prSet presAssocID="{C568AD01-C9C5-4144-BBB1-1CAF65413DFE}" presName="Name1" presStyleCnt="0"/>
      <dgm:spPr/>
      <dgm:t>
        <a:bodyPr/>
        <a:lstStyle/>
        <a:p>
          <a:endParaRPr lang="id-ID"/>
        </a:p>
      </dgm:t>
    </dgm:pt>
    <dgm:pt modelId="{C2BEA5ED-332D-42FB-A755-E6B42ED6C185}" type="pres">
      <dgm:prSet presAssocID="{C568AD01-C9C5-4144-BBB1-1CAF65413DFE}" presName="cycle" presStyleCnt="0"/>
      <dgm:spPr/>
      <dgm:t>
        <a:bodyPr/>
        <a:lstStyle/>
        <a:p>
          <a:endParaRPr lang="id-ID"/>
        </a:p>
      </dgm:t>
    </dgm:pt>
    <dgm:pt modelId="{7A059FEA-423E-48F2-B882-9CE0164F69E3}" type="pres">
      <dgm:prSet presAssocID="{C568AD01-C9C5-4144-BBB1-1CAF65413DFE}" presName="srcNode" presStyleLbl="node1" presStyleIdx="0" presStyleCnt="3"/>
      <dgm:spPr/>
      <dgm:t>
        <a:bodyPr/>
        <a:lstStyle/>
        <a:p>
          <a:endParaRPr lang="id-ID"/>
        </a:p>
      </dgm:t>
    </dgm:pt>
    <dgm:pt modelId="{3C9D659E-A365-45BB-BCEA-BF87B28A5A0C}" type="pres">
      <dgm:prSet presAssocID="{C568AD01-C9C5-4144-BBB1-1CAF65413DFE}" presName="conn" presStyleLbl="parChTrans1D2" presStyleIdx="0" presStyleCnt="1"/>
      <dgm:spPr/>
      <dgm:t>
        <a:bodyPr/>
        <a:lstStyle/>
        <a:p>
          <a:endParaRPr lang="id-ID"/>
        </a:p>
      </dgm:t>
    </dgm:pt>
    <dgm:pt modelId="{F3A1E09D-0154-4CCF-B00C-63EFBA571738}" type="pres">
      <dgm:prSet presAssocID="{C568AD01-C9C5-4144-BBB1-1CAF65413DFE}" presName="extraNode" presStyleLbl="node1" presStyleIdx="0" presStyleCnt="3"/>
      <dgm:spPr/>
      <dgm:t>
        <a:bodyPr/>
        <a:lstStyle/>
        <a:p>
          <a:endParaRPr lang="id-ID"/>
        </a:p>
      </dgm:t>
    </dgm:pt>
    <dgm:pt modelId="{6EE3211B-3FB5-41E6-A243-0762BB973D8E}" type="pres">
      <dgm:prSet presAssocID="{C568AD01-C9C5-4144-BBB1-1CAF65413DFE}" presName="dstNode" presStyleLbl="node1" presStyleIdx="0" presStyleCnt="3"/>
      <dgm:spPr/>
      <dgm:t>
        <a:bodyPr/>
        <a:lstStyle/>
        <a:p>
          <a:endParaRPr lang="id-ID"/>
        </a:p>
      </dgm:t>
    </dgm:pt>
    <dgm:pt modelId="{40585307-6A7C-4F22-89DB-4C818C87307E}" type="pres">
      <dgm:prSet presAssocID="{C08A581B-D8CC-461E-B800-0F09554C290D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855D9BC-51A8-47EB-BF08-4059BDC4BE34}" type="pres">
      <dgm:prSet presAssocID="{C08A581B-D8CC-461E-B800-0F09554C290D}" presName="accent_1" presStyleCnt="0"/>
      <dgm:spPr/>
      <dgm:t>
        <a:bodyPr/>
        <a:lstStyle/>
        <a:p>
          <a:endParaRPr lang="id-ID"/>
        </a:p>
      </dgm:t>
    </dgm:pt>
    <dgm:pt modelId="{1BC6F984-058A-4207-91D5-590ACBA5E384}" type="pres">
      <dgm:prSet presAssocID="{C08A581B-D8CC-461E-B800-0F09554C290D}" presName="accentRepeatNode" presStyleLbl="solidFgAcc1" presStyleIdx="0" presStyleCnt="3"/>
      <dgm:spPr/>
      <dgm:t>
        <a:bodyPr/>
        <a:lstStyle/>
        <a:p>
          <a:endParaRPr lang="id-ID"/>
        </a:p>
      </dgm:t>
    </dgm:pt>
    <dgm:pt modelId="{C0F7C1DC-BF15-447A-A536-34A0051FF627}" type="pres">
      <dgm:prSet presAssocID="{248A54F2-5A3E-4A1F-BF32-434246947517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306D2DD-E636-43CE-8849-3311D6491846}" type="pres">
      <dgm:prSet presAssocID="{248A54F2-5A3E-4A1F-BF32-434246947517}" presName="accent_2" presStyleCnt="0"/>
      <dgm:spPr/>
      <dgm:t>
        <a:bodyPr/>
        <a:lstStyle/>
        <a:p>
          <a:endParaRPr lang="id-ID"/>
        </a:p>
      </dgm:t>
    </dgm:pt>
    <dgm:pt modelId="{0EB2C14D-6427-4B92-B4E7-78EBB96453C3}" type="pres">
      <dgm:prSet presAssocID="{248A54F2-5A3E-4A1F-BF32-434246947517}" presName="accentRepeatNode" presStyleLbl="solidFgAcc1" presStyleIdx="1" presStyleCnt="3"/>
      <dgm:spPr/>
      <dgm:t>
        <a:bodyPr/>
        <a:lstStyle/>
        <a:p>
          <a:endParaRPr lang="id-ID"/>
        </a:p>
      </dgm:t>
    </dgm:pt>
    <dgm:pt modelId="{D3EEBA01-E03A-41B5-B228-92FFB387A9A4}" type="pres">
      <dgm:prSet presAssocID="{1FE10D3C-7E75-4158-9E12-8C283D58FD37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01AAA0F-8FA4-4F7F-876F-960D67EF3CF4}" type="pres">
      <dgm:prSet presAssocID="{1FE10D3C-7E75-4158-9E12-8C283D58FD37}" presName="accent_3" presStyleCnt="0"/>
      <dgm:spPr/>
      <dgm:t>
        <a:bodyPr/>
        <a:lstStyle/>
        <a:p>
          <a:endParaRPr lang="id-ID"/>
        </a:p>
      </dgm:t>
    </dgm:pt>
    <dgm:pt modelId="{678F5DE0-7EAE-4599-8091-31F2DD09A55E}" type="pres">
      <dgm:prSet presAssocID="{1FE10D3C-7E75-4158-9E12-8C283D58FD37}" presName="accentRepeatNode" presStyleLbl="solidFgAcc1" presStyleIdx="2" presStyleCnt="3"/>
      <dgm:spPr/>
      <dgm:t>
        <a:bodyPr/>
        <a:lstStyle/>
        <a:p>
          <a:endParaRPr lang="id-ID"/>
        </a:p>
      </dgm:t>
    </dgm:pt>
  </dgm:ptLst>
  <dgm:cxnLst>
    <dgm:cxn modelId="{A72F6845-59BB-4232-9CE9-6C69D6147B21}" type="presOf" srcId="{C568AD01-C9C5-4144-BBB1-1CAF65413DFE}" destId="{9E2AC1F4-D9CE-45FA-9B79-4F6081709B60}" srcOrd="0" destOrd="0" presId="urn:microsoft.com/office/officeart/2008/layout/VerticalCurvedList"/>
    <dgm:cxn modelId="{988C91DF-2B71-4AD6-BC67-008D92918F68}" srcId="{C568AD01-C9C5-4144-BBB1-1CAF65413DFE}" destId="{C08A581B-D8CC-461E-B800-0F09554C290D}" srcOrd="0" destOrd="0" parTransId="{E928A12F-3A05-4D3F-8017-2114515D5943}" sibTransId="{EE1E3163-C318-4A74-A3D4-3994A69FFBAC}"/>
    <dgm:cxn modelId="{4EA4E81A-0B3E-4CB5-A1ED-4D19839B0BC6}" srcId="{C568AD01-C9C5-4144-BBB1-1CAF65413DFE}" destId="{248A54F2-5A3E-4A1F-BF32-434246947517}" srcOrd="1" destOrd="0" parTransId="{6AE94B67-F26D-40C7-BF4E-ACA003AAE525}" sibTransId="{7DDCF6F9-64FC-4079-BB0B-75061673DDF8}"/>
    <dgm:cxn modelId="{BBD2F1DE-B4EC-4643-B11A-B37CC969BE81}" type="presOf" srcId="{EE1E3163-C318-4A74-A3D4-3994A69FFBAC}" destId="{3C9D659E-A365-45BB-BCEA-BF87B28A5A0C}" srcOrd="0" destOrd="0" presId="urn:microsoft.com/office/officeart/2008/layout/VerticalCurvedList"/>
    <dgm:cxn modelId="{99E80A03-F836-4B0E-9F0D-D1D1749EFC87}" type="presOf" srcId="{1FE10D3C-7E75-4158-9E12-8C283D58FD37}" destId="{D3EEBA01-E03A-41B5-B228-92FFB387A9A4}" srcOrd="0" destOrd="0" presId="urn:microsoft.com/office/officeart/2008/layout/VerticalCurvedList"/>
    <dgm:cxn modelId="{4DD48571-49A8-4F80-9E87-DB8A21536CE2}" srcId="{C568AD01-C9C5-4144-BBB1-1CAF65413DFE}" destId="{1FE10D3C-7E75-4158-9E12-8C283D58FD37}" srcOrd="2" destOrd="0" parTransId="{5B29A60D-4C85-4BDF-96D1-25023421F943}" sibTransId="{8AE55508-0A44-4D43-A69B-318AFC3C77A0}"/>
    <dgm:cxn modelId="{685AC6B0-46F4-4CA6-B9B2-8626C651BAC8}" type="presOf" srcId="{C08A581B-D8CC-461E-B800-0F09554C290D}" destId="{40585307-6A7C-4F22-89DB-4C818C87307E}" srcOrd="0" destOrd="0" presId="urn:microsoft.com/office/officeart/2008/layout/VerticalCurvedList"/>
    <dgm:cxn modelId="{DB607D18-710D-47FA-9E66-19F7689EE108}" type="presOf" srcId="{248A54F2-5A3E-4A1F-BF32-434246947517}" destId="{C0F7C1DC-BF15-447A-A536-34A0051FF627}" srcOrd="0" destOrd="0" presId="urn:microsoft.com/office/officeart/2008/layout/VerticalCurvedList"/>
    <dgm:cxn modelId="{C74EC97B-5BE9-4550-98CA-4DEEB30C5A5A}" type="presParOf" srcId="{9E2AC1F4-D9CE-45FA-9B79-4F6081709B60}" destId="{4C0110A8-A938-46B6-B88B-32579CB21D29}" srcOrd="0" destOrd="0" presId="urn:microsoft.com/office/officeart/2008/layout/VerticalCurvedList"/>
    <dgm:cxn modelId="{6A33AB92-AEE4-4042-8B1A-08626EFD8362}" type="presParOf" srcId="{4C0110A8-A938-46B6-B88B-32579CB21D29}" destId="{C2BEA5ED-332D-42FB-A755-E6B42ED6C185}" srcOrd="0" destOrd="0" presId="urn:microsoft.com/office/officeart/2008/layout/VerticalCurvedList"/>
    <dgm:cxn modelId="{41035331-C103-4752-9CCD-3C4F96F4B078}" type="presParOf" srcId="{C2BEA5ED-332D-42FB-A755-E6B42ED6C185}" destId="{7A059FEA-423E-48F2-B882-9CE0164F69E3}" srcOrd="0" destOrd="0" presId="urn:microsoft.com/office/officeart/2008/layout/VerticalCurvedList"/>
    <dgm:cxn modelId="{4B0EC15D-B0AB-4BA6-9991-9B4C2EC4B654}" type="presParOf" srcId="{C2BEA5ED-332D-42FB-A755-E6B42ED6C185}" destId="{3C9D659E-A365-45BB-BCEA-BF87B28A5A0C}" srcOrd="1" destOrd="0" presId="urn:microsoft.com/office/officeart/2008/layout/VerticalCurvedList"/>
    <dgm:cxn modelId="{39A03A44-9E39-409C-841A-75A71871B3C5}" type="presParOf" srcId="{C2BEA5ED-332D-42FB-A755-E6B42ED6C185}" destId="{F3A1E09D-0154-4CCF-B00C-63EFBA571738}" srcOrd="2" destOrd="0" presId="urn:microsoft.com/office/officeart/2008/layout/VerticalCurvedList"/>
    <dgm:cxn modelId="{35926C0C-297D-409A-B1B3-A6AB0004F237}" type="presParOf" srcId="{C2BEA5ED-332D-42FB-A755-E6B42ED6C185}" destId="{6EE3211B-3FB5-41E6-A243-0762BB973D8E}" srcOrd="3" destOrd="0" presId="urn:microsoft.com/office/officeart/2008/layout/VerticalCurvedList"/>
    <dgm:cxn modelId="{4A936DED-2870-4857-9F0D-C738B3FC4A06}" type="presParOf" srcId="{4C0110A8-A938-46B6-B88B-32579CB21D29}" destId="{40585307-6A7C-4F22-89DB-4C818C87307E}" srcOrd="1" destOrd="0" presId="urn:microsoft.com/office/officeart/2008/layout/VerticalCurvedList"/>
    <dgm:cxn modelId="{4846A112-BB4B-4DD4-A711-AEA35FE96278}" type="presParOf" srcId="{4C0110A8-A938-46B6-B88B-32579CB21D29}" destId="{7855D9BC-51A8-47EB-BF08-4059BDC4BE34}" srcOrd="2" destOrd="0" presId="urn:microsoft.com/office/officeart/2008/layout/VerticalCurvedList"/>
    <dgm:cxn modelId="{62B77E6F-3CD4-400B-947F-762570D55846}" type="presParOf" srcId="{7855D9BC-51A8-47EB-BF08-4059BDC4BE34}" destId="{1BC6F984-058A-4207-91D5-590ACBA5E384}" srcOrd="0" destOrd="0" presId="urn:microsoft.com/office/officeart/2008/layout/VerticalCurvedList"/>
    <dgm:cxn modelId="{8E538916-09A1-407C-A382-40D2DD5A444E}" type="presParOf" srcId="{4C0110A8-A938-46B6-B88B-32579CB21D29}" destId="{C0F7C1DC-BF15-447A-A536-34A0051FF627}" srcOrd="3" destOrd="0" presId="urn:microsoft.com/office/officeart/2008/layout/VerticalCurvedList"/>
    <dgm:cxn modelId="{A6A6DC84-79DD-4223-8F4B-10ED17A737C5}" type="presParOf" srcId="{4C0110A8-A938-46B6-B88B-32579CB21D29}" destId="{8306D2DD-E636-43CE-8849-3311D6491846}" srcOrd="4" destOrd="0" presId="urn:microsoft.com/office/officeart/2008/layout/VerticalCurvedList"/>
    <dgm:cxn modelId="{A1E22366-AAF5-40DD-8A93-F87A907B147B}" type="presParOf" srcId="{8306D2DD-E636-43CE-8849-3311D6491846}" destId="{0EB2C14D-6427-4B92-B4E7-78EBB96453C3}" srcOrd="0" destOrd="0" presId="urn:microsoft.com/office/officeart/2008/layout/VerticalCurvedList"/>
    <dgm:cxn modelId="{C30099F1-1758-400F-8B77-A40FBF4B8B56}" type="presParOf" srcId="{4C0110A8-A938-46B6-B88B-32579CB21D29}" destId="{D3EEBA01-E03A-41B5-B228-92FFB387A9A4}" srcOrd="5" destOrd="0" presId="urn:microsoft.com/office/officeart/2008/layout/VerticalCurvedList"/>
    <dgm:cxn modelId="{7F954BD6-D318-4F66-960C-A008DA36465C}" type="presParOf" srcId="{4C0110A8-A938-46B6-B88B-32579CB21D29}" destId="{901AAA0F-8FA4-4F7F-876F-960D67EF3CF4}" srcOrd="6" destOrd="0" presId="urn:microsoft.com/office/officeart/2008/layout/VerticalCurvedList"/>
    <dgm:cxn modelId="{5AEB1E4B-9335-4411-BA03-6B1560D223CB}" type="presParOf" srcId="{901AAA0F-8FA4-4F7F-876F-960D67EF3CF4}" destId="{678F5DE0-7EAE-4599-8091-31F2DD09A55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A77CCC6-32FB-4F56-A618-C8CF30DFF1FF}" type="doc">
      <dgm:prSet loTypeId="urn:microsoft.com/office/officeart/2009/layout/CircleArrowProcess" loCatId="cycle" qsTypeId="urn:microsoft.com/office/officeart/2005/8/quickstyle/3d5" qsCatId="3D" csTypeId="urn:microsoft.com/office/officeart/2005/8/colors/accent1_2" csCatId="accent1" phldr="1"/>
      <dgm:spPr/>
    </dgm:pt>
    <dgm:pt modelId="{65428916-68C4-496D-84EA-01356E4F80A6}">
      <dgm:prSet phldrT="[Text]"/>
      <dgm:spPr/>
      <dgm:t>
        <a:bodyPr/>
        <a:lstStyle/>
        <a:p>
          <a:r>
            <a:rPr lang="id-ID" dirty="0" smtClean="0"/>
            <a:t>SELESAI</a:t>
          </a:r>
          <a:endParaRPr lang="id-ID" dirty="0"/>
        </a:p>
      </dgm:t>
    </dgm:pt>
    <dgm:pt modelId="{712E7674-BC44-4C1F-9B32-EFC97AF9C83D}" type="parTrans" cxnId="{12051052-323C-4BF6-9CD0-4E42B90FF581}">
      <dgm:prSet/>
      <dgm:spPr/>
      <dgm:t>
        <a:bodyPr/>
        <a:lstStyle/>
        <a:p>
          <a:endParaRPr lang="id-ID"/>
        </a:p>
      </dgm:t>
    </dgm:pt>
    <dgm:pt modelId="{D6F550EA-9F81-4716-8B7D-7827EAF467A5}" type="sibTrans" cxnId="{12051052-323C-4BF6-9CD0-4E42B90FF581}">
      <dgm:prSet/>
      <dgm:spPr/>
      <dgm:t>
        <a:bodyPr/>
        <a:lstStyle/>
        <a:p>
          <a:endParaRPr lang="id-ID"/>
        </a:p>
      </dgm:t>
    </dgm:pt>
    <dgm:pt modelId="{BF3C42A8-17EB-4094-90D9-92D5A2D4432C}">
      <dgm:prSet phldrT="[Text]"/>
      <dgm:spPr/>
      <dgm:t>
        <a:bodyPr/>
        <a:lstStyle/>
        <a:p>
          <a:r>
            <a:rPr lang="id-ID" dirty="0" smtClean="0"/>
            <a:t>TERIMA KASIH</a:t>
          </a:r>
          <a:endParaRPr lang="id-ID" dirty="0"/>
        </a:p>
      </dgm:t>
    </dgm:pt>
    <dgm:pt modelId="{3E1D90BF-0FDC-4DAC-BDE1-2D17A04CF63B}" type="parTrans" cxnId="{3724696A-D97E-4F39-8ADF-F59DA8986117}">
      <dgm:prSet/>
      <dgm:spPr/>
      <dgm:t>
        <a:bodyPr/>
        <a:lstStyle/>
        <a:p>
          <a:endParaRPr lang="id-ID"/>
        </a:p>
      </dgm:t>
    </dgm:pt>
    <dgm:pt modelId="{3B0DC8D1-C1EC-44ED-88D1-DA9E6A170599}" type="sibTrans" cxnId="{3724696A-D97E-4F39-8ADF-F59DA8986117}">
      <dgm:prSet/>
      <dgm:spPr/>
      <dgm:t>
        <a:bodyPr/>
        <a:lstStyle/>
        <a:p>
          <a:endParaRPr lang="id-ID"/>
        </a:p>
      </dgm:t>
    </dgm:pt>
    <dgm:pt modelId="{CBF726F9-A465-44B1-965E-D32C27CAFDCB}" type="pres">
      <dgm:prSet presAssocID="{4A77CCC6-32FB-4F56-A618-C8CF30DFF1FF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DA1E4EBE-EF7D-47CD-9CC9-CC4C5579D78D}" type="pres">
      <dgm:prSet presAssocID="{65428916-68C4-496D-84EA-01356E4F80A6}" presName="Accent1" presStyleCnt="0"/>
      <dgm:spPr/>
    </dgm:pt>
    <dgm:pt modelId="{11D56E8F-0816-4260-883B-0B593CA38D9B}" type="pres">
      <dgm:prSet presAssocID="{65428916-68C4-496D-84EA-01356E4F80A6}" presName="Accent" presStyleLbl="node1" presStyleIdx="0" presStyleCnt="2"/>
      <dgm:spPr/>
    </dgm:pt>
    <dgm:pt modelId="{1F6CA661-476C-4FE5-A858-968951E852E3}" type="pres">
      <dgm:prSet presAssocID="{65428916-68C4-496D-84EA-01356E4F80A6}" presName="Parent1" presStyleLbl="revTx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D0C5977-3D07-4C20-B588-3DEEDBB6FDAB}" type="pres">
      <dgm:prSet presAssocID="{BF3C42A8-17EB-4094-90D9-92D5A2D4432C}" presName="Accent2" presStyleCnt="0"/>
      <dgm:spPr/>
    </dgm:pt>
    <dgm:pt modelId="{0EE63D9C-D677-49BE-B6A0-B3C00949FC81}" type="pres">
      <dgm:prSet presAssocID="{BF3C42A8-17EB-4094-90D9-92D5A2D4432C}" presName="Accent" presStyleLbl="node1" presStyleIdx="1" presStyleCnt="2"/>
      <dgm:spPr/>
    </dgm:pt>
    <dgm:pt modelId="{A2F8B068-4CDC-470A-97C0-72C86E8BEF4C}" type="pres">
      <dgm:prSet presAssocID="{BF3C42A8-17EB-4094-90D9-92D5A2D4432C}" presName="Parent2" presStyleLbl="revTx" presStyleIdx="1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3724696A-D97E-4F39-8ADF-F59DA8986117}" srcId="{4A77CCC6-32FB-4F56-A618-C8CF30DFF1FF}" destId="{BF3C42A8-17EB-4094-90D9-92D5A2D4432C}" srcOrd="1" destOrd="0" parTransId="{3E1D90BF-0FDC-4DAC-BDE1-2D17A04CF63B}" sibTransId="{3B0DC8D1-C1EC-44ED-88D1-DA9E6A170599}"/>
    <dgm:cxn modelId="{450421AC-737E-4AF3-AAB4-5942E1A19C9E}" type="presOf" srcId="{BF3C42A8-17EB-4094-90D9-92D5A2D4432C}" destId="{A2F8B068-4CDC-470A-97C0-72C86E8BEF4C}" srcOrd="0" destOrd="0" presId="urn:microsoft.com/office/officeart/2009/layout/CircleArrowProcess"/>
    <dgm:cxn modelId="{B01A17F5-A667-475C-B552-8058C4F1A74A}" type="presOf" srcId="{4A77CCC6-32FB-4F56-A618-C8CF30DFF1FF}" destId="{CBF726F9-A465-44B1-965E-D32C27CAFDCB}" srcOrd="0" destOrd="0" presId="urn:microsoft.com/office/officeart/2009/layout/CircleArrowProcess"/>
    <dgm:cxn modelId="{12051052-323C-4BF6-9CD0-4E42B90FF581}" srcId="{4A77CCC6-32FB-4F56-A618-C8CF30DFF1FF}" destId="{65428916-68C4-496D-84EA-01356E4F80A6}" srcOrd="0" destOrd="0" parTransId="{712E7674-BC44-4C1F-9B32-EFC97AF9C83D}" sibTransId="{D6F550EA-9F81-4716-8B7D-7827EAF467A5}"/>
    <dgm:cxn modelId="{26F19518-31BD-4F52-BC28-57F3D387F2BC}" type="presOf" srcId="{65428916-68C4-496D-84EA-01356E4F80A6}" destId="{1F6CA661-476C-4FE5-A858-968951E852E3}" srcOrd="0" destOrd="0" presId="urn:microsoft.com/office/officeart/2009/layout/CircleArrowProcess"/>
    <dgm:cxn modelId="{1F7E34E4-6FF1-4F9F-97AE-F8BEAFDB1BCD}" type="presParOf" srcId="{CBF726F9-A465-44B1-965E-D32C27CAFDCB}" destId="{DA1E4EBE-EF7D-47CD-9CC9-CC4C5579D78D}" srcOrd="0" destOrd="0" presId="urn:microsoft.com/office/officeart/2009/layout/CircleArrowProcess"/>
    <dgm:cxn modelId="{6EBFDA12-3E29-49FD-BCE2-292B80033410}" type="presParOf" srcId="{DA1E4EBE-EF7D-47CD-9CC9-CC4C5579D78D}" destId="{11D56E8F-0816-4260-883B-0B593CA38D9B}" srcOrd="0" destOrd="0" presId="urn:microsoft.com/office/officeart/2009/layout/CircleArrowProcess"/>
    <dgm:cxn modelId="{F948D98E-E42E-4A97-8F7A-619AB142E9D8}" type="presParOf" srcId="{CBF726F9-A465-44B1-965E-D32C27CAFDCB}" destId="{1F6CA661-476C-4FE5-A858-968951E852E3}" srcOrd="1" destOrd="0" presId="urn:microsoft.com/office/officeart/2009/layout/CircleArrowProcess"/>
    <dgm:cxn modelId="{6D57D94B-F41E-4775-825C-B1A619DD8617}" type="presParOf" srcId="{CBF726F9-A465-44B1-965E-D32C27CAFDCB}" destId="{9D0C5977-3D07-4C20-B588-3DEEDBB6FDAB}" srcOrd="2" destOrd="0" presId="urn:microsoft.com/office/officeart/2009/layout/CircleArrowProcess"/>
    <dgm:cxn modelId="{A0BDBE6E-ABAF-4232-A202-7951DA4B3975}" type="presParOf" srcId="{9D0C5977-3D07-4C20-B588-3DEEDBB6FDAB}" destId="{0EE63D9C-D677-49BE-B6A0-B3C00949FC81}" srcOrd="0" destOrd="0" presId="urn:microsoft.com/office/officeart/2009/layout/CircleArrowProcess"/>
    <dgm:cxn modelId="{07590146-1602-42B4-ADA9-FC22F3310556}" type="presParOf" srcId="{CBF726F9-A465-44B1-965E-D32C27CAFDCB}" destId="{A2F8B068-4CDC-470A-97C0-72C86E8BEF4C}" srcOrd="3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3DFA47-6AEE-411F-8FDD-5F15EAB0EE35}">
      <dsp:nvSpPr>
        <dsp:cNvPr id="0" name=""/>
        <dsp:cNvSpPr/>
      </dsp:nvSpPr>
      <dsp:spPr>
        <a:xfrm>
          <a:off x="171777" y="2143"/>
          <a:ext cx="2235696" cy="13414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800" b="1" kern="1200" dirty="0" smtClean="0"/>
            <a:t>PMK 158/PMK.04/2017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600" kern="1200" dirty="0" smtClean="0"/>
            <a:t>(</a:t>
          </a:r>
          <a:r>
            <a:rPr lang="en-AU" sz="1600" kern="1200" dirty="0" err="1" smtClean="0"/>
            <a:t>Desember</a:t>
          </a:r>
          <a:r>
            <a:rPr lang="en-AU" sz="1600" kern="1200" dirty="0" smtClean="0"/>
            <a:t> 2017)</a:t>
          </a:r>
          <a:endParaRPr lang="id-ID" sz="1600" kern="1200" dirty="0"/>
        </a:p>
      </dsp:txBody>
      <dsp:txXfrm>
        <a:off x="211066" y="41432"/>
        <a:ext cx="2157118" cy="1262839"/>
      </dsp:txXfrm>
    </dsp:sp>
    <dsp:sp modelId="{8E4FED83-43E7-470B-94E1-DFEEF86D90CC}">
      <dsp:nvSpPr>
        <dsp:cNvPr id="0" name=""/>
        <dsp:cNvSpPr/>
      </dsp:nvSpPr>
      <dsp:spPr>
        <a:xfrm>
          <a:off x="2604214" y="395625"/>
          <a:ext cx="473967" cy="55445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2300" kern="1200"/>
        </a:p>
      </dsp:txBody>
      <dsp:txXfrm>
        <a:off x="2604214" y="506515"/>
        <a:ext cx="331777" cy="332672"/>
      </dsp:txXfrm>
    </dsp:sp>
    <dsp:sp modelId="{704C878B-4C8D-4065-B500-B14A822CA897}">
      <dsp:nvSpPr>
        <dsp:cNvPr id="0" name=""/>
        <dsp:cNvSpPr/>
      </dsp:nvSpPr>
      <dsp:spPr>
        <a:xfrm>
          <a:off x="3301751" y="2143"/>
          <a:ext cx="2235696" cy="13414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1470669"/>
                <a:satOff val="-2046"/>
                <a:lumOff val="-78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470669"/>
                <a:satOff val="-2046"/>
                <a:lumOff val="-78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470669"/>
                <a:satOff val="-2046"/>
                <a:lumOff val="-78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800" b="1" kern="1200" dirty="0" err="1" smtClean="0"/>
            <a:t>Sosialisasi</a:t>
          </a:r>
          <a:r>
            <a:rPr lang="en-AU" sz="1800" b="1" kern="1200" dirty="0" smtClean="0"/>
            <a:t> PMK 158/PMK.04/2017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600" kern="1200" dirty="0" smtClean="0"/>
            <a:t>(03 April 2018) </a:t>
          </a:r>
          <a:endParaRPr lang="id-ID" sz="1600" kern="1200" dirty="0"/>
        </a:p>
      </dsp:txBody>
      <dsp:txXfrm>
        <a:off x="3341040" y="41432"/>
        <a:ext cx="2157118" cy="1262839"/>
      </dsp:txXfrm>
    </dsp:sp>
    <dsp:sp modelId="{CEE83E43-F55A-4FB7-BC5B-7B0BE734FB7D}">
      <dsp:nvSpPr>
        <dsp:cNvPr id="0" name=""/>
        <dsp:cNvSpPr/>
      </dsp:nvSpPr>
      <dsp:spPr>
        <a:xfrm>
          <a:off x="5734189" y="395625"/>
          <a:ext cx="473967" cy="55445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1838336"/>
                <a:satOff val="-2557"/>
                <a:lumOff val="-98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838336"/>
                <a:satOff val="-2557"/>
                <a:lumOff val="-98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838336"/>
                <a:satOff val="-2557"/>
                <a:lumOff val="-98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2300" kern="1200"/>
        </a:p>
      </dsp:txBody>
      <dsp:txXfrm>
        <a:off x="5734189" y="506515"/>
        <a:ext cx="331777" cy="332672"/>
      </dsp:txXfrm>
    </dsp:sp>
    <dsp:sp modelId="{7175D7D0-535D-4165-AD12-7B72E351B43C}">
      <dsp:nvSpPr>
        <dsp:cNvPr id="0" name=""/>
        <dsp:cNvSpPr/>
      </dsp:nvSpPr>
      <dsp:spPr>
        <a:xfrm>
          <a:off x="6431726" y="2143"/>
          <a:ext cx="2235696" cy="13414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2941338"/>
                <a:satOff val="-4091"/>
                <a:lumOff val="-156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941338"/>
                <a:satOff val="-4091"/>
                <a:lumOff val="-156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941338"/>
                <a:satOff val="-4091"/>
                <a:lumOff val="-156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800" b="1" kern="1200" dirty="0" err="1" smtClean="0"/>
            <a:t>Pelatihan</a:t>
          </a:r>
          <a:r>
            <a:rPr lang="en-AU" sz="1800" b="1" kern="1200" dirty="0" smtClean="0"/>
            <a:t> </a:t>
          </a:r>
          <a:r>
            <a:rPr lang="en-AU" sz="1800" b="1" kern="1200" dirty="0" err="1" smtClean="0"/>
            <a:t>Modul</a:t>
          </a:r>
          <a:r>
            <a:rPr lang="en-AU" sz="1800" b="1" kern="1200" dirty="0" smtClean="0"/>
            <a:t> </a:t>
          </a:r>
          <a:r>
            <a:rPr lang="en-AU" sz="1800" b="1" kern="1200" dirty="0" err="1" smtClean="0"/>
            <a:t>Manifes</a:t>
          </a:r>
          <a:endParaRPr lang="en-AU" sz="1800" b="1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600" kern="1200" dirty="0" smtClean="0"/>
            <a:t>(02 </a:t>
          </a:r>
          <a:r>
            <a:rPr lang="en-AU" sz="1600" kern="1200" dirty="0" err="1" smtClean="0"/>
            <a:t>Juli</a:t>
          </a:r>
          <a:r>
            <a:rPr lang="en-AU" sz="1600" kern="1200" dirty="0" smtClean="0"/>
            <a:t> </a:t>
          </a:r>
          <a:r>
            <a:rPr lang="en-AU" sz="1600" kern="1200" dirty="0" err="1" smtClean="0"/>
            <a:t>s.d.</a:t>
          </a:r>
          <a:r>
            <a:rPr lang="en-AU" sz="1600" kern="1200" dirty="0" smtClean="0"/>
            <a:t> 10 </a:t>
          </a:r>
          <a:r>
            <a:rPr lang="en-AU" sz="1600" kern="1200" dirty="0" err="1" smtClean="0"/>
            <a:t>Juli</a:t>
          </a:r>
          <a:r>
            <a:rPr lang="en-AU" sz="1600" kern="1200" dirty="0" smtClean="0"/>
            <a:t> 2018)</a:t>
          </a:r>
          <a:endParaRPr lang="id-ID" sz="1600" kern="1200" dirty="0"/>
        </a:p>
      </dsp:txBody>
      <dsp:txXfrm>
        <a:off x="6471015" y="41432"/>
        <a:ext cx="2157118" cy="1262839"/>
      </dsp:txXfrm>
    </dsp:sp>
    <dsp:sp modelId="{DA91B19C-F079-40FA-BDDC-652ED8BCA487}">
      <dsp:nvSpPr>
        <dsp:cNvPr id="0" name=""/>
        <dsp:cNvSpPr/>
      </dsp:nvSpPr>
      <dsp:spPr>
        <a:xfrm rot="5400000">
          <a:off x="7312590" y="1500059"/>
          <a:ext cx="473967" cy="55445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3676672"/>
                <a:satOff val="-5114"/>
                <a:lumOff val="-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676672"/>
                <a:satOff val="-5114"/>
                <a:lumOff val="-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676672"/>
                <a:satOff val="-5114"/>
                <a:lumOff val="-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2300" kern="1200"/>
        </a:p>
      </dsp:txBody>
      <dsp:txXfrm rot="-5400000">
        <a:off x="7383238" y="1540301"/>
        <a:ext cx="332672" cy="331777"/>
      </dsp:txXfrm>
    </dsp:sp>
    <dsp:sp modelId="{9272FAE3-622F-4178-BCE5-5B03C2B9AE6E}">
      <dsp:nvSpPr>
        <dsp:cNvPr id="0" name=""/>
        <dsp:cNvSpPr/>
      </dsp:nvSpPr>
      <dsp:spPr>
        <a:xfrm>
          <a:off x="6431726" y="2237839"/>
          <a:ext cx="2235696" cy="13414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4412007"/>
                <a:satOff val="-6137"/>
                <a:lumOff val="-23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412007"/>
                <a:satOff val="-6137"/>
                <a:lumOff val="-23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412007"/>
                <a:satOff val="-6137"/>
                <a:lumOff val="-23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800" b="1" kern="1200" dirty="0" err="1" smtClean="0"/>
            <a:t>Asistensi</a:t>
          </a:r>
          <a:endParaRPr lang="en-AU" sz="2300" b="1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600" kern="1200" dirty="0" smtClean="0"/>
            <a:t>(23 </a:t>
          </a:r>
          <a:r>
            <a:rPr lang="en-AU" sz="1600" kern="1200" dirty="0" err="1" smtClean="0"/>
            <a:t>Juli</a:t>
          </a:r>
          <a:r>
            <a:rPr lang="en-AU" sz="1600" kern="1200" dirty="0" smtClean="0"/>
            <a:t> </a:t>
          </a:r>
          <a:r>
            <a:rPr lang="en-AU" sz="1600" kern="1200" dirty="0" err="1" smtClean="0"/>
            <a:t>s.d.</a:t>
          </a:r>
          <a:r>
            <a:rPr lang="en-AU" sz="1600" kern="1200" dirty="0" smtClean="0"/>
            <a:t> 27 </a:t>
          </a:r>
          <a:r>
            <a:rPr lang="en-AU" sz="1600" kern="1200" dirty="0" err="1" smtClean="0"/>
            <a:t>Juli</a:t>
          </a:r>
          <a:r>
            <a:rPr lang="en-AU" sz="1600" kern="1200" dirty="0" smtClean="0"/>
            <a:t> 2018)</a:t>
          </a:r>
          <a:endParaRPr lang="id-ID" sz="1600" kern="1200" dirty="0"/>
        </a:p>
      </dsp:txBody>
      <dsp:txXfrm>
        <a:off x="6471015" y="2277128"/>
        <a:ext cx="2157118" cy="1262839"/>
      </dsp:txXfrm>
    </dsp:sp>
    <dsp:sp modelId="{4876C779-1B1B-4148-BDA0-5EF493AA9023}">
      <dsp:nvSpPr>
        <dsp:cNvPr id="0" name=""/>
        <dsp:cNvSpPr/>
      </dsp:nvSpPr>
      <dsp:spPr>
        <a:xfrm rot="10800000">
          <a:off x="5761017" y="2631321"/>
          <a:ext cx="473967" cy="55445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5515009"/>
                <a:satOff val="-7671"/>
                <a:lumOff val="-294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515009"/>
                <a:satOff val="-7671"/>
                <a:lumOff val="-294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515009"/>
                <a:satOff val="-7671"/>
                <a:lumOff val="-294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2300" kern="1200"/>
        </a:p>
      </dsp:txBody>
      <dsp:txXfrm rot="10800000">
        <a:off x="5903207" y="2742211"/>
        <a:ext cx="331777" cy="332672"/>
      </dsp:txXfrm>
    </dsp:sp>
    <dsp:sp modelId="{8CB4C0C7-7596-439E-A053-41BB664B6649}">
      <dsp:nvSpPr>
        <dsp:cNvPr id="0" name=""/>
        <dsp:cNvSpPr/>
      </dsp:nvSpPr>
      <dsp:spPr>
        <a:xfrm>
          <a:off x="3301751" y="2237839"/>
          <a:ext cx="2235696" cy="13414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5882676"/>
                <a:satOff val="-8182"/>
                <a:lumOff val="-313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882676"/>
                <a:satOff val="-8182"/>
                <a:lumOff val="-313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882676"/>
                <a:satOff val="-8182"/>
                <a:lumOff val="-313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800" b="1" kern="1200" dirty="0" smtClean="0"/>
            <a:t>Mandatory</a:t>
          </a:r>
          <a:endParaRPr lang="en-AU" sz="2300" b="1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600" kern="1200" dirty="0" smtClean="0"/>
            <a:t>(25 </a:t>
          </a:r>
          <a:r>
            <a:rPr lang="en-AU" sz="1600" kern="1200" dirty="0" err="1" smtClean="0"/>
            <a:t>Juli</a:t>
          </a:r>
          <a:r>
            <a:rPr lang="en-AU" sz="1600" kern="1200" dirty="0" smtClean="0"/>
            <a:t> 2018)</a:t>
          </a:r>
          <a:endParaRPr lang="id-ID" sz="1600" kern="1200" dirty="0"/>
        </a:p>
      </dsp:txBody>
      <dsp:txXfrm>
        <a:off x="3341040" y="2277128"/>
        <a:ext cx="2157118" cy="1262839"/>
      </dsp:txXfrm>
    </dsp:sp>
    <dsp:sp modelId="{ED0B0A59-6EBF-49FE-B631-AD8AD7E1BE2A}">
      <dsp:nvSpPr>
        <dsp:cNvPr id="0" name=""/>
        <dsp:cNvSpPr/>
      </dsp:nvSpPr>
      <dsp:spPr>
        <a:xfrm rot="10800000">
          <a:off x="2631043" y="2631321"/>
          <a:ext cx="473967" cy="55445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2300" kern="1200"/>
        </a:p>
      </dsp:txBody>
      <dsp:txXfrm rot="10800000">
        <a:off x="2773233" y="2742211"/>
        <a:ext cx="331777" cy="332672"/>
      </dsp:txXfrm>
    </dsp:sp>
    <dsp:sp modelId="{3502F907-2887-4C95-ABEE-FFB506F85824}">
      <dsp:nvSpPr>
        <dsp:cNvPr id="0" name=""/>
        <dsp:cNvSpPr/>
      </dsp:nvSpPr>
      <dsp:spPr>
        <a:xfrm>
          <a:off x="171777" y="2237839"/>
          <a:ext cx="2235696" cy="13414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800" b="1" kern="1200" dirty="0" err="1" smtClean="0"/>
            <a:t>Evaluasi</a:t>
          </a:r>
          <a:endParaRPr lang="en-AU" sz="2300" b="1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600" kern="1200" dirty="0" smtClean="0"/>
            <a:t>(07 </a:t>
          </a:r>
          <a:r>
            <a:rPr lang="en-AU" sz="1600" kern="1200" dirty="0" err="1" smtClean="0"/>
            <a:t>Agustus</a:t>
          </a:r>
          <a:r>
            <a:rPr lang="en-AU" sz="1600" kern="1200" dirty="0" smtClean="0"/>
            <a:t> </a:t>
          </a:r>
          <a:r>
            <a:rPr lang="en-AU" sz="1600" kern="1200" dirty="0" err="1" smtClean="0"/>
            <a:t>dan</a:t>
          </a:r>
          <a:r>
            <a:rPr lang="en-AU" sz="1600" kern="1200" dirty="0" smtClean="0"/>
            <a:t>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600" kern="1200" dirty="0" smtClean="0"/>
            <a:t>16 </a:t>
          </a:r>
          <a:r>
            <a:rPr lang="en-AU" sz="1600" kern="1200" dirty="0" err="1" smtClean="0"/>
            <a:t>Agustus</a:t>
          </a:r>
          <a:r>
            <a:rPr lang="en-AU" sz="1600" kern="1200" dirty="0" smtClean="0"/>
            <a:t> 2018)</a:t>
          </a:r>
          <a:endParaRPr lang="id-ID" sz="1600" kern="1200" dirty="0"/>
        </a:p>
      </dsp:txBody>
      <dsp:txXfrm>
        <a:off x="211066" y="2277128"/>
        <a:ext cx="2157118" cy="12628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9D659E-A365-45BB-BCEA-BF87B28A5A0C}">
      <dsp:nvSpPr>
        <dsp:cNvPr id="0" name=""/>
        <dsp:cNvSpPr/>
      </dsp:nvSpPr>
      <dsp:spPr>
        <a:xfrm>
          <a:off x="-5454172" y="-835220"/>
          <a:ext cx="6494976" cy="6494976"/>
        </a:xfrm>
        <a:prstGeom prst="blockArc">
          <a:avLst>
            <a:gd name="adj1" fmla="val 18900000"/>
            <a:gd name="adj2" fmla="val 2700000"/>
            <a:gd name="adj3" fmla="val 333"/>
          </a:avLst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585307-6A7C-4F22-89DB-4C818C87307E}">
      <dsp:nvSpPr>
        <dsp:cNvPr id="0" name=""/>
        <dsp:cNvSpPr/>
      </dsp:nvSpPr>
      <dsp:spPr>
        <a:xfrm>
          <a:off x="669645" y="482453"/>
          <a:ext cx="4448351" cy="96490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5895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800" b="1" i="1" kern="1200" dirty="0" err="1" smtClean="0">
              <a:latin typeface="Century Gothic" pitchFamily="34" charset="0"/>
            </a:rPr>
            <a:t>Registrasi</a:t>
          </a:r>
          <a:r>
            <a:rPr lang="en-AU" sz="2800" b="1" i="1" kern="1200" dirty="0" smtClean="0">
              <a:latin typeface="Century Gothic" pitchFamily="34" charset="0"/>
            </a:rPr>
            <a:t> </a:t>
          </a:r>
          <a:r>
            <a:rPr lang="en-AU" sz="2800" b="1" i="1" kern="1200" dirty="0" err="1" smtClean="0">
              <a:latin typeface="Century Gothic" pitchFamily="34" charset="0"/>
            </a:rPr>
            <a:t>Pengangkut</a:t>
          </a:r>
          <a:endParaRPr lang="id-ID" sz="2800" kern="1200" dirty="0"/>
        </a:p>
      </dsp:txBody>
      <dsp:txXfrm>
        <a:off x="669645" y="482453"/>
        <a:ext cx="4448351" cy="964907"/>
      </dsp:txXfrm>
    </dsp:sp>
    <dsp:sp modelId="{1BC6F984-058A-4207-91D5-590ACBA5E384}">
      <dsp:nvSpPr>
        <dsp:cNvPr id="0" name=""/>
        <dsp:cNvSpPr/>
      </dsp:nvSpPr>
      <dsp:spPr>
        <a:xfrm>
          <a:off x="66578" y="361840"/>
          <a:ext cx="1206134" cy="120613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C0F7C1DC-BF15-447A-A536-34A0051FF627}">
      <dsp:nvSpPr>
        <dsp:cNvPr id="0" name=""/>
        <dsp:cNvSpPr/>
      </dsp:nvSpPr>
      <dsp:spPr>
        <a:xfrm>
          <a:off x="1020389" y="1929814"/>
          <a:ext cx="4097608" cy="964907"/>
        </a:xfrm>
        <a:prstGeom prst="rect">
          <a:avLst/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5895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800" b="1" kern="1200" dirty="0" smtClean="0"/>
            <a:t>NPWP</a:t>
          </a:r>
          <a:endParaRPr lang="id-ID" sz="2800" b="1" kern="1200" dirty="0"/>
        </a:p>
      </dsp:txBody>
      <dsp:txXfrm>
        <a:off x="1020389" y="1929814"/>
        <a:ext cx="4097608" cy="964907"/>
      </dsp:txXfrm>
    </dsp:sp>
    <dsp:sp modelId="{0EB2C14D-6427-4B92-B4E7-78EBB96453C3}">
      <dsp:nvSpPr>
        <dsp:cNvPr id="0" name=""/>
        <dsp:cNvSpPr/>
      </dsp:nvSpPr>
      <dsp:spPr>
        <a:xfrm>
          <a:off x="417322" y="1809201"/>
          <a:ext cx="1206134" cy="120613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D3EEBA01-E03A-41B5-B228-92FFB387A9A4}">
      <dsp:nvSpPr>
        <dsp:cNvPr id="0" name=""/>
        <dsp:cNvSpPr/>
      </dsp:nvSpPr>
      <dsp:spPr>
        <a:xfrm>
          <a:off x="669645" y="3377175"/>
          <a:ext cx="4448351" cy="964907"/>
        </a:xfrm>
        <a:prstGeom prst="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5895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800" b="1" i="1" kern="1200" smtClean="0">
              <a:latin typeface="Century Gothic" pitchFamily="34" charset="0"/>
            </a:rPr>
            <a:t>Rekonsiliasi</a:t>
          </a:r>
          <a:endParaRPr lang="id-ID" sz="2800" kern="1200" dirty="0"/>
        </a:p>
      </dsp:txBody>
      <dsp:txXfrm>
        <a:off x="669645" y="3377175"/>
        <a:ext cx="4448351" cy="964907"/>
      </dsp:txXfrm>
    </dsp:sp>
    <dsp:sp modelId="{678F5DE0-7EAE-4599-8091-31F2DD09A55E}">
      <dsp:nvSpPr>
        <dsp:cNvPr id="0" name=""/>
        <dsp:cNvSpPr/>
      </dsp:nvSpPr>
      <dsp:spPr>
        <a:xfrm>
          <a:off x="66578" y="3256561"/>
          <a:ext cx="1206134" cy="120613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D56E8F-0816-4260-883B-0B593CA38D9B}">
      <dsp:nvSpPr>
        <dsp:cNvPr id="0" name=""/>
        <dsp:cNvSpPr/>
      </dsp:nvSpPr>
      <dsp:spPr>
        <a:xfrm>
          <a:off x="1399366" y="0"/>
          <a:ext cx="2522588" cy="2522660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6CA661-476C-4FE5-A858-968951E852E3}">
      <dsp:nvSpPr>
        <dsp:cNvPr id="0" name=""/>
        <dsp:cNvSpPr/>
      </dsp:nvSpPr>
      <dsp:spPr>
        <a:xfrm>
          <a:off x="1956502" y="913305"/>
          <a:ext cx="1407405" cy="7036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kern="1200" dirty="0" smtClean="0"/>
            <a:t>SELESAI</a:t>
          </a:r>
          <a:endParaRPr lang="id-ID" sz="2400" kern="1200" dirty="0"/>
        </a:p>
      </dsp:txBody>
      <dsp:txXfrm>
        <a:off x="1956502" y="913305"/>
        <a:ext cx="1407405" cy="703619"/>
      </dsp:txXfrm>
    </dsp:sp>
    <dsp:sp modelId="{0EE63D9C-D677-49BE-B6A0-B3C00949FC81}">
      <dsp:nvSpPr>
        <dsp:cNvPr id="0" name=""/>
        <dsp:cNvSpPr/>
      </dsp:nvSpPr>
      <dsp:spPr>
        <a:xfrm>
          <a:off x="878644" y="1616925"/>
          <a:ext cx="2167095" cy="2168011"/>
        </a:xfrm>
        <a:prstGeom prst="blockArc">
          <a:avLst>
            <a:gd name="adj1" fmla="val 0"/>
            <a:gd name="adj2" fmla="val 189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F8B068-4CDC-470A-97C0-72C86E8BEF4C}">
      <dsp:nvSpPr>
        <dsp:cNvPr id="0" name=""/>
        <dsp:cNvSpPr/>
      </dsp:nvSpPr>
      <dsp:spPr>
        <a:xfrm>
          <a:off x="1252799" y="2365585"/>
          <a:ext cx="1407405" cy="7036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kern="1200" dirty="0" smtClean="0"/>
            <a:t>TERIMA KASIH</a:t>
          </a:r>
          <a:endParaRPr lang="id-ID" sz="2400" kern="1200" dirty="0"/>
        </a:p>
      </dsp:txBody>
      <dsp:txXfrm>
        <a:off x="1252799" y="2365585"/>
        <a:ext cx="1407405" cy="7036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1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C45C0C-F2FC-46D4-93DC-02651F2B8F73}" type="datetimeFigureOut">
              <a:rPr lang="en-AU" smtClean="0"/>
              <a:t>16/08/2018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243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243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FBCF43-2DEA-4E87-908B-6216C7FBB14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814688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C761EA-0B25-4A1E-BAD1-BA58A9A548D3}" type="datetimeFigureOut">
              <a:rPr lang="en-US" smtClean="0"/>
              <a:pPr/>
              <a:t>8/16/2018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870BF9-5F30-4BDD-883E-1B9829A69E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505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DF099-F229-47C1-8D86-1DA4A345954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9769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18736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8.png"/><Relationship Id="rId3" Type="http://schemas.openxmlformats.org/officeDocument/2006/relationships/image" Target="../media/image11.png"/><Relationship Id="rId7" Type="http://schemas.microsoft.com/office/2007/relationships/hdphoto" Target="../media/hdphoto1.wdp"/><Relationship Id="rId12" Type="http://schemas.openxmlformats.org/officeDocument/2006/relationships/image" Target="../media/image1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4.png"/><Relationship Id="rId11" Type="http://schemas.microsoft.com/office/2007/relationships/hdphoto" Target="../media/hdphoto3.wdp"/><Relationship Id="rId5" Type="http://schemas.openxmlformats.org/officeDocument/2006/relationships/image" Target="../media/image13.png"/><Relationship Id="rId10" Type="http://schemas.openxmlformats.org/officeDocument/2006/relationships/image" Target="../media/image16.png"/><Relationship Id="rId4" Type="http://schemas.openxmlformats.org/officeDocument/2006/relationships/image" Target="../media/image12.png"/><Relationship Id="rId9" Type="http://schemas.microsoft.com/office/2007/relationships/hdphoto" Target="../media/hdphoto2.wdp"/><Relationship Id="rId14" Type="http://schemas.microsoft.com/office/2007/relationships/hdphoto" Target="../media/hdphoto4.wdp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22.em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9.png"/><Relationship Id="rId4" Type="http://schemas.openxmlformats.org/officeDocument/2006/relationships/image" Target="../media/image20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1F3B8-F316-40C7-8B30-EEDA838B8E7D}" type="datetimeFigureOut">
              <a:rPr lang="id-ID" smtClean="0"/>
              <a:pPr/>
              <a:t>16/08/2018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7635E-1C75-46D1-B0FD-1D88D0D13F1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8" name="TextBox 34"/>
          <p:cNvSpPr txBox="1">
            <a:spLocks noChangeArrowheads="1"/>
          </p:cNvSpPr>
          <p:nvPr/>
        </p:nvSpPr>
        <p:spPr bwMode="auto">
          <a:xfrm>
            <a:off x="2339975" y="6332539"/>
            <a:ext cx="4608513" cy="346249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altLang="en-US" sz="825" b="1" dirty="0">
                <a:latin typeface="Arial" charset="0"/>
                <a:cs typeface="+mn-cs"/>
              </a:rPr>
              <a:t>Direktorat Jenderal Bea dan  Cukai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altLang="en-US" sz="825" b="1" dirty="0">
                <a:latin typeface="Arial" charset="0"/>
                <a:cs typeface="+mn-cs"/>
              </a:rPr>
              <a:t>Kementerian Keuangan RI</a:t>
            </a:r>
            <a:endParaRPr lang="en-AU" altLang="en-US" sz="825" b="1" dirty="0">
              <a:latin typeface="Arial" charset="0"/>
              <a:cs typeface="+mn-cs"/>
            </a:endParaRPr>
          </a:p>
        </p:txBody>
      </p:sp>
      <p:pic>
        <p:nvPicPr>
          <p:cNvPr id="9" name="Picture 8" descr="C:\Users\sahilmi\Pictures\line shadow.png"/>
          <p:cNvPicPr>
            <a:picLocks noChangeAspect="1" noChangeArrowheads="1"/>
          </p:cNvPicPr>
          <p:nvPr/>
        </p:nvPicPr>
        <p:blipFill>
          <a:blip r:embed="rId2" cstate="print"/>
          <a:srcRect l="74432" t="4286" r="23454" b="28152"/>
          <a:stretch>
            <a:fillRect/>
          </a:stretch>
        </p:blipFill>
        <p:spPr bwMode="auto">
          <a:xfrm>
            <a:off x="3132139" y="0"/>
            <a:ext cx="1428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776" y="1589"/>
            <a:ext cx="27114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5114" y="0"/>
            <a:ext cx="2987675" cy="7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4"/>
          <p:cNvPicPr>
            <a:picLocks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2143125"/>
            <a:ext cx="1641475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 rot="10800000">
            <a:off x="1731964" y="2155825"/>
            <a:ext cx="7500937" cy="121443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accent1">
                  <a:lumMod val="20000"/>
                  <a:lumOff val="80000"/>
                </a:schemeClr>
              </a:gs>
              <a:gs pos="100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pic>
        <p:nvPicPr>
          <p:cNvPr id="14" name="Picture 2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46239" y="2155825"/>
            <a:ext cx="73025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99723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1F3B8-F316-40C7-8B30-EEDA838B8E7D}" type="datetimeFigureOut">
              <a:rPr lang="id-ID" smtClean="0"/>
              <a:pPr/>
              <a:t>16/08/2018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7635E-1C75-46D1-B0FD-1D88D0D13F1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69353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1F3B8-F316-40C7-8B30-EEDA838B8E7D}" type="datetimeFigureOut">
              <a:rPr lang="id-ID" smtClean="0"/>
              <a:pPr/>
              <a:t>16/08/2018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7635E-1C75-46D1-B0FD-1D88D0D13F1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491041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reeform 31"/>
          <p:cNvSpPr/>
          <p:nvPr userDrawn="1"/>
        </p:nvSpPr>
        <p:spPr>
          <a:xfrm flipH="1">
            <a:off x="2" y="4228615"/>
            <a:ext cx="1542889" cy="2629389"/>
          </a:xfrm>
          <a:custGeom>
            <a:avLst/>
            <a:gdLst>
              <a:gd name="connsiteX0" fmla="*/ 1542889 w 1542889"/>
              <a:gd name="connsiteY0" fmla="*/ 0 h 2629389"/>
              <a:gd name="connsiteX1" fmla="*/ 0 w 1542889"/>
              <a:gd name="connsiteY1" fmla="*/ 1713160 h 2629389"/>
              <a:gd name="connsiteX2" fmla="*/ 764623 w 1542889"/>
              <a:gd name="connsiteY2" fmla="*/ 2629389 h 2629389"/>
              <a:gd name="connsiteX3" fmla="*/ 1542889 w 1542889"/>
              <a:gd name="connsiteY3" fmla="*/ 2629389 h 2629389"/>
              <a:gd name="connsiteX4" fmla="*/ 1542889 w 1542889"/>
              <a:gd name="connsiteY4" fmla="*/ 0 h 2629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2889" h="2629389">
                <a:moveTo>
                  <a:pt x="1542889" y="0"/>
                </a:moveTo>
                <a:lnTo>
                  <a:pt x="0" y="1713160"/>
                </a:lnTo>
                <a:lnTo>
                  <a:pt x="764623" y="2629389"/>
                </a:lnTo>
                <a:lnTo>
                  <a:pt x="1542889" y="2629389"/>
                </a:lnTo>
                <a:lnTo>
                  <a:pt x="1542889" y="0"/>
                </a:lnTo>
                <a:close/>
              </a:path>
            </a:pathLst>
          </a:custGeom>
          <a:solidFill>
            <a:srgbClr val="EAD13A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36" name="Freeform 35"/>
          <p:cNvSpPr/>
          <p:nvPr userDrawn="1"/>
        </p:nvSpPr>
        <p:spPr>
          <a:xfrm rot="2731849">
            <a:off x="-683674" y="2113024"/>
            <a:ext cx="4701514" cy="239997"/>
          </a:xfrm>
          <a:custGeom>
            <a:avLst/>
            <a:gdLst>
              <a:gd name="connsiteX0" fmla="*/ 0 w 4701514"/>
              <a:gd name="connsiteY0" fmla="*/ 0 h 239997"/>
              <a:gd name="connsiteX1" fmla="*/ 4677623 w 4701514"/>
              <a:gd name="connsiteY1" fmla="*/ 0 h 239997"/>
              <a:gd name="connsiteX2" fmla="*/ 4701514 w 4701514"/>
              <a:gd name="connsiteY2" fmla="*/ 239997 h 239997"/>
              <a:gd name="connsiteX3" fmla="*/ 0 w 4701514"/>
              <a:gd name="connsiteY3" fmla="*/ 239997 h 239997"/>
              <a:gd name="connsiteX4" fmla="*/ 0 w 4701514"/>
              <a:gd name="connsiteY4" fmla="*/ 0 h 239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01514" h="239997">
                <a:moveTo>
                  <a:pt x="0" y="0"/>
                </a:moveTo>
                <a:lnTo>
                  <a:pt x="4677623" y="0"/>
                </a:lnTo>
                <a:lnTo>
                  <a:pt x="4701514" y="239997"/>
                </a:lnTo>
                <a:lnTo>
                  <a:pt x="0" y="239997"/>
                </a:lnTo>
                <a:lnTo>
                  <a:pt x="0" y="0"/>
                </a:lnTo>
                <a:close/>
              </a:path>
            </a:pathLst>
          </a:custGeom>
          <a:solidFill>
            <a:srgbClr val="AFC6E2">
              <a:alpha val="58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algn="ctr">
              <a:defRPr/>
            </a:pPr>
            <a:endParaRPr lang="id-ID" kern="0">
              <a:solidFill>
                <a:prstClr val="white"/>
              </a:solidFill>
            </a:endParaRPr>
          </a:p>
        </p:txBody>
      </p:sp>
      <p:sp>
        <p:nvSpPr>
          <p:cNvPr id="18" name="Freeform 17"/>
          <p:cNvSpPr/>
          <p:nvPr userDrawn="1"/>
        </p:nvSpPr>
        <p:spPr>
          <a:xfrm rot="10800000">
            <a:off x="-264205" y="-529694"/>
            <a:ext cx="6174422" cy="4316988"/>
          </a:xfrm>
          <a:custGeom>
            <a:avLst/>
            <a:gdLst>
              <a:gd name="connsiteX0" fmla="*/ 2168664 w 5311453"/>
              <a:gd name="connsiteY0" fmla="*/ 0 h 3364590"/>
              <a:gd name="connsiteX1" fmla="*/ 5311453 w 5311453"/>
              <a:gd name="connsiteY1" fmla="*/ 2901656 h 3364590"/>
              <a:gd name="connsiteX2" fmla="*/ 4884038 w 5311453"/>
              <a:gd name="connsiteY2" fmla="*/ 3364590 h 3364590"/>
              <a:gd name="connsiteX3" fmla="*/ 1100114 w 5311453"/>
              <a:gd name="connsiteY3" fmla="*/ 3364590 h 3364590"/>
              <a:gd name="connsiteX4" fmla="*/ 0 w 5311453"/>
              <a:gd name="connsiteY4" fmla="*/ 2348883 h 3364590"/>
              <a:gd name="connsiteX5" fmla="*/ 2168664 w 5311453"/>
              <a:gd name="connsiteY5" fmla="*/ 0 h 3364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11453" h="3364590">
                <a:moveTo>
                  <a:pt x="2168664" y="0"/>
                </a:moveTo>
                <a:lnTo>
                  <a:pt x="5311453" y="2901656"/>
                </a:lnTo>
                <a:lnTo>
                  <a:pt x="4884038" y="3364590"/>
                </a:lnTo>
                <a:lnTo>
                  <a:pt x="1100114" y="3364590"/>
                </a:lnTo>
                <a:lnTo>
                  <a:pt x="0" y="2348883"/>
                </a:lnTo>
                <a:lnTo>
                  <a:pt x="2168664" y="0"/>
                </a:lnTo>
                <a:close/>
              </a:path>
            </a:pathLst>
          </a:custGeom>
          <a:gradFill>
            <a:gsLst>
              <a:gs pos="100000">
                <a:srgbClr val="F35385">
                  <a:alpha val="45882"/>
                </a:srgbClr>
              </a:gs>
              <a:gs pos="0">
                <a:srgbClr val="F9E7E0">
                  <a:alpha val="56000"/>
                </a:srgbClr>
              </a:gs>
            </a:gsLst>
            <a:lin ang="48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id-ID" kern="0">
              <a:solidFill>
                <a:prstClr val="white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82" y="1246030"/>
            <a:ext cx="1355069" cy="1784702"/>
          </a:xfrm>
          <a:prstGeom prst="rect">
            <a:avLst/>
          </a:prstGeom>
        </p:spPr>
      </p:pic>
      <p:sp>
        <p:nvSpPr>
          <p:cNvPr id="24" name="Rectangle 23"/>
          <p:cNvSpPr/>
          <p:nvPr userDrawn="1"/>
        </p:nvSpPr>
        <p:spPr>
          <a:xfrm>
            <a:off x="0" y="6537770"/>
            <a:ext cx="9144000" cy="264823"/>
          </a:xfrm>
          <a:prstGeom prst="rect">
            <a:avLst/>
          </a:prstGeom>
          <a:solidFill>
            <a:srgbClr val="92D050">
              <a:alpha val="66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id-ID" kern="0">
              <a:solidFill>
                <a:prstClr val="white"/>
              </a:solidFill>
            </a:endParaRPr>
          </a:p>
        </p:txBody>
      </p:sp>
      <p:sp>
        <p:nvSpPr>
          <p:cNvPr id="26" name="Freeform 25"/>
          <p:cNvSpPr/>
          <p:nvPr userDrawn="1"/>
        </p:nvSpPr>
        <p:spPr>
          <a:xfrm flipH="1">
            <a:off x="5198907" y="0"/>
            <a:ext cx="3945095" cy="2914650"/>
          </a:xfrm>
          <a:custGeom>
            <a:avLst/>
            <a:gdLst>
              <a:gd name="connsiteX0" fmla="*/ 0 w 3619634"/>
              <a:gd name="connsiteY0" fmla="*/ 0 h 2423391"/>
              <a:gd name="connsiteX1" fmla="*/ 3619634 w 3619634"/>
              <a:gd name="connsiteY1" fmla="*/ 0 h 2423391"/>
              <a:gd name="connsiteX2" fmla="*/ 985888 w 3619634"/>
              <a:gd name="connsiteY2" fmla="*/ 2423391 h 2423391"/>
              <a:gd name="connsiteX3" fmla="*/ 0 w 3619634"/>
              <a:gd name="connsiteY3" fmla="*/ 1516245 h 2423391"/>
              <a:gd name="connsiteX4" fmla="*/ 0 w 3619634"/>
              <a:gd name="connsiteY4" fmla="*/ 0 h 2423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19634" h="2423391">
                <a:moveTo>
                  <a:pt x="0" y="0"/>
                </a:moveTo>
                <a:lnTo>
                  <a:pt x="3619634" y="0"/>
                </a:lnTo>
                <a:lnTo>
                  <a:pt x="985888" y="2423391"/>
                </a:lnTo>
                <a:lnTo>
                  <a:pt x="0" y="1516245"/>
                </a:lnTo>
                <a:lnTo>
                  <a:pt x="0" y="0"/>
                </a:lnTo>
                <a:close/>
              </a:path>
            </a:pathLst>
          </a:custGeom>
          <a:solidFill>
            <a:srgbClr val="D4F3EE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id-ID" kern="0">
              <a:solidFill>
                <a:prstClr val="white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" y="2"/>
            <a:ext cx="4439393" cy="945931"/>
          </a:xfrm>
          <a:prstGeom prst="roundRect">
            <a:avLst/>
          </a:prstGeom>
          <a:noFill/>
          <a:ln w="3175"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0000">
                  <a:schemeClr val="accent2">
                    <a:lumMod val="40000"/>
                    <a:lumOff val="60000"/>
                    <a:alpha val="6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0800000" scaled="1"/>
              <a:tileRect/>
            </a:gra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3649" y="1628801"/>
            <a:ext cx="7056784" cy="2160240"/>
          </a:xfrm>
        </p:spPr>
        <p:txBody>
          <a:bodyPr>
            <a:normAutofit/>
          </a:bodyPr>
          <a:lstStyle>
            <a:lvl1pPr>
              <a:defRPr sz="5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7585" y="5805264"/>
            <a:ext cx="7088832" cy="49534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 dirty="0"/>
          </a:p>
        </p:txBody>
      </p:sp>
      <p:sp>
        <p:nvSpPr>
          <p:cNvPr id="15" name="TextBox 72"/>
          <p:cNvSpPr txBox="1">
            <a:spLocks noChangeArrowheads="1"/>
          </p:cNvSpPr>
          <p:nvPr/>
        </p:nvSpPr>
        <p:spPr bwMode="auto">
          <a:xfrm>
            <a:off x="971602" y="188646"/>
            <a:ext cx="3216275" cy="343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72" tIns="45686" rIns="91372" bIns="45686">
            <a:spAutoFit/>
          </a:bodyPr>
          <a:lstStyle/>
          <a:p>
            <a:r>
              <a:rPr lang="en-AU" sz="1600" b="1" dirty="0">
                <a:solidFill>
                  <a:prstClr val="black"/>
                </a:solidFill>
                <a:latin typeface="Myriad Pro" pitchFamily="34" charset="0"/>
              </a:rPr>
              <a:t>KEMENTERIAN KEUANGAN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71600" y="493171"/>
            <a:ext cx="2714625" cy="343547"/>
          </a:xfrm>
          <a:prstGeom prst="rect">
            <a:avLst/>
          </a:prstGeom>
          <a:noFill/>
        </p:spPr>
        <p:txBody>
          <a:bodyPr lIns="91372" tIns="45686" rIns="91372" bIns="45686">
            <a:spAutoFit/>
          </a:bodyPr>
          <a:lstStyle/>
          <a:p>
            <a:pPr>
              <a:defRPr/>
            </a:pPr>
            <a:r>
              <a:rPr lang="en-AU" sz="1600" b="1" dirty="0">
                <a:solidFill>
                  <a:prstClr val="black"/>
                </a:solidFill>
                <a:latin typeface="Myriad Pro" pitchFamily="34" charset="0"/>
              </a:rPr>
              <a:t>REPUBLIK INDONESIA</a:t>
            </a:r>
          </a:p>
        </p:txBody>
      </p:sp>
      <p:pic>
        <p:nvPicPr>
          <p:cNvPr id="17" name="Picture 74" descr="E:\GRAPHIC DESIGN\myprortofolio\LOGO KEMENKEU\LOGO KEMENKEU fina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3" y="187426"/>
            <a:ext cx="682625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" y="6"/>
            <a:ext cx="4187876" cy="11541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1642" y="6526982"/>
            <a:ext cx="2604015" cy="275611"/>
          </a:xfrm>
          <a:prstGeom prst="rect">
            <a:avLst/>
          </a:prstGeom>
          <a:noFill/>
        </p:spPr>
        <p:txBody>
          <a:bodyPr wrap="none" lIns="90059" tIns="45033" rIns="90059" bIns="45033" rtlCol="0">
            <a:spAutoFit/>
          </a:bodyPr>
          <a:lstStyle/>
          <a:p>
            <a:pPr defTabSz="900546"/>
            <a:r>
              <a:rPr lang="id-ID" sz="1200" b="1" i="1" dirty="0">
                <a:solidFill>
                  <a:prstClr val="white"/>
                </a:solidFill>
                <a:latin typeface="Century Gothic" panose="020B0502020202020204" pitchFamily="34" charset="0"/>
              </a:rPr>
              <a:t>Untuk Indonesia yang Lebih Baik</a:t>
            </a:r>
            <a:endParaRPr lang="id-ID" sz="12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7281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78" r="46303"/>
          <a:stretch/>
        </p:blipFill>
        <p:spPr>
          <a:xfrm>
            <a:off x="7620002" y="-27709"/>
            <a:ext cx="1551709" cy="1627910"/>
          </a:xfrm>
          <a:prstGeom prst="rect">
            <a:avLst/>
          </a:prstGeom>
        </p:spPr>
      </p:pic>
      <p:sp>
        <p:nvSpPr>
          <p:cNvPr id="23" name="Freeform 22"/>
          <p:cNvSpPr/>
          <p:nvPr userDrawn="1"/>
        </p:nvSpPr>
        <p:spPr>
          <a:xfrm rot="10800000">
            <a:off x="-592713" y="-8467"/>
            <a:ext cx="4368846" cy="2830934"/>
          </a:xfrm>
          <a:custGeom>
            <a:avLst/>
            <a:gdLst>
              <a:gd name="connsiteX0" fmla="*/ 2168664 w 5311453"/>
              <a:gd name="connsiteY0" fmla="*/ 0 h 3364590"/>
              <a:gd name="connsiteX1" fmla="*/ 5311453 w 5311453"/>
              <a:gd name="connsiteY1" fmla="*/ 2901656 h 3364590"/>
              <a:gd name="connsiteX2" fmla="*/ 4884038 w 5311453"/>
              <a:gd name="connsiteY2" fmla="*/ 3364590 h 3364590"/>
              <a:gd name="connsiteX3" fmla="*/ 1100114 w 5311453"/>
              <a:gd name="connsiteY3" fmla="*/ 3364590 h 3364590"/>
              <a:gd name="connsiteX4" fmla="*/ 0 w 5311453"/>
              <a:gd name="connsiteY4" fmla="*/ 2348883 h 3364590"/>
              <a:gd name="connsiteX5" fmla="*/ 2168664 w 5311453"/>
              <a:gd name="connsiteY5" fmla="*/ 0 h 3364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11453" h="3364590">
                <a:moveTo>
                  <a:pt x="2168664" y="0"/>
                </a:moveTo>
                <a:lnTo>
                  <a:pt x="5311453" y="2901656"/>
                </a:lnTo>
                <a:lnTo>
                  <a:pt x="4884038" y="3364590"/>
                </a:lnTo>
                <a:lnTo>
                  <a:pt x="1100114" y="3364590"/>
                </a:lnTo>
                <a:lnTo>
                  <a:pt x="0" y="2348883"/>
                </a:lnTo>
                <a:lnTo>
                  <a:pt x="2168664" y="0"/>
                </a:lnTo>
                <a:close/>
              </a:path>
            </a:pathLst>
          </a:custGeom>
          <a:gradFill>
            <a:gsLst>
              <a:gs pos="100000">
                <a:srgbClr val="F35385">
                  <a:alpha val="45882"/>
                </a:srgbClr>
              </a:gs>
              <a:gs pos="0">
                <a:srgbClr val="F9E7E0">
                  <a:alpha val="56000"/>
                </a:srgbClr>
              </a:gs>
            </a:gsLst>
            <a:lin ang="48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id-ID" kern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238" y="274642"/>
            <a:ext cx="8617528" cy="701283"/>
          </a:xfrm>
        </p:spPr>
        <p:txBody>
          <a:bodyPr>
            <a:normAutofit/>
          </a:bodyPr>
          <a:lstStyle>
            <a:lvl1pPr algn="l"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238" y="1157334"/>
            <a:ext cx="8617528" cy="5308420"/>
          </a:xfrm>
          <a:noFill/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 dirty="0"/>
          </a:p>
        </p:txBody>
      </p:sp>
      <p:sp>
        <p:nvSpPr>
          <p:cNvPr id="14" name="TextBox 13"/>
          <p:cNvSpPr txBox="1"/>
          <p:nvPr/>
        </p:nvSpPr>
        <p:spPr>
          <a:xfrm>
            <a:off x="3517777" y="6537185"/>
            <a:ext cx="2604015" cy="275611"/>
          </a:xfrm>
          <a:prstGeom prst="rect">
            <a:avLst/>
          </a:prstGeom>
          <a:noFill/>
        </p:spPr>
        <p:txBody>
          <a:bodyPr wrap="none" lIns="90059" tIns="45033" rIns="90059" bIns="45033" rtlCol="0">
            <a:spAutoFit/>
          </a:bodyPr>
          <a:lstStyle/>
          <a:p>
            <a:pPr defTabSz="900546"/>
            <a:r>
              <a:rPr lang="en-AU" sz="1200" b="1" i="1" dirty="0" err="1">
                <a:solidFill>
                  <a:srgbClr val="4BACC6">
                    <a:lumMod val="50000"/>
                  </a:srgbClr>
                </a:solidFill>
                <a:latin typeface="Century Gothic" panose="020B0502020202020204" pitchFamily="34" charset="0"/>
              </a:rPr>
              <a:t>Untuk</a:t>
            </a:r>
            <a:r>
              <a:rPr lang="en-AU" sz="1200" b="1" i="1" dirty="0">
                <a:solidFill>
                  <a:srgbClr val="4BACC6">
                    <a:lumMod val="50000"/>
                  </a:srgbClr>
                </a:solidFill>
                <a:latin typeface="Century Gothic" panose="020B0502020202020204" pitchFamily="34" charset="0"/>
              </a:rPr>
              <a:t> Indonesia yang </a:t>
            </a:r>
            <a:r>
              <a:rPr lang="en-AU" sz="1200" b="1" i="1" dirty="0" err="1">
                <a:solidFill>
                  <a:srgbClr val="4BACC6">
                    <a:lumMod val="50000"/>
                  </a:srgbClr>
                </a:solidFill>
                <a:latin typeface="Century Gothic" panose="020B0502020202020204" pitchFamily="34" charset="0"/>
              </a:rPr>
              <a:t>Lebih</a:t>
            </a:r>
            <a:r>
              <a:rPr lang="en-AU" sz="1200" b="1" i="1" dirty="0">
                <a:solidFill>
                  <a:srgbClr val="4BACC6">
                    <a:lumMod val="50000"/>
                  </a:srgbClr>
                </a:solidFill>
                <a:latin typeface="Century Gothic" panose="020B0502020202020204" pitchFamily="34" charset="0"/>
              </a:rPr>
              <a:t> </a:t>
            </a:r>
            <a:r>
              <a:rPr lang="en-AU" sz="1200" b="1" i="1" dirty="0" err="1">
                <a:solidFill>
                  <a:srgbClr val="4BACC6">
                    <a:lumMod val="50000"/>
                  </a:srgbClr>
                </a:solidFill>
                <a:latin typeface="Century Gothic" panose="020B0502020202020204" pitchFamily="34" charset="0"/>
              </a:rPr>
              <a:t>Baik</a:t>
            </a:r>
            <a:endParaRPr lang="id-ID" sz="1200" b="1" dirty="0">
              <a:solidFill>
                <a:srgbClr val="4BACC6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87772" y="6492429"/>
            <a:ext cx="149299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D80BED-E838-480D-A0E0-628F247EE142}" type="slidenum">
              <a:rPr lang="id-ID" smtClean="0">
                <a:solidFill>
                  <a:srgbClr val="4BACC6">
                    <a:lumMod val="50000"/>
                  </a:srgbClr>
                </a:solidFill>
              </a:rPr>
              <a:pPr/>
              <a:t>‹#›</a:t>
            </a:fld>
            <a:endParaRPr lang="id-ID" dirty="0">
              <a:solidFill>
                <a:srgbClr val="4BACC6">
                  <a:lumMod val="50000"/>
                </a:srgbClr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745277" y="6546441"/>
            <a:ext cx="4149017" cy="0"/>
          </a:xfrm>
          <a:prstGeom prst="line">
            <a:avLst/>
          </a:prstGeom>
          <a:ln cap="rnd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ight Triangle 3"/>
          <p:cNvSpPr/>
          <p:nvPr userDrawn="1"/>
        </p:nvSpPr>
        <p:spPr>
          <a:xfrm flipH="1">
            <a:off x="-1655183" y="-4170855"/>
            <a:ext cx="10820400" cy="11912600"/>
          </a:xfrm>
          <a:prstGeom prst="rtTriangle">
            <a:avLst/>
          </a:prstGeom>
          <a:solidFill>
            <a:srgbClr val="99FF33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4999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22"/>
          <p:cNvSpPr/>
          <p:nvPr userDrawn="1"/>
        </p:nvSpPr>
        <p:spPr>
          <a:xfrm rot="10800000">
            <a:off x="-592714" y="-8468"/>
            <a:ext cx="10138495" cy="8196503"/>
          </a:xfrm>
          <a:custGeom>
            <a:avLst/>
            <a:gdLst>
              <a:gd name="connsiteX0" fmla="*/ 2168664 w 5311453"/>
              <a:gd name="connsiteY0" fmla="*/ 0 h 3364590"/>
              <a:gd name="connsiteX1" fmla="*/ 5311453 w 5311453"/>
              <a:gd name="connsiteY1" fmla="*/ 2901656 h 3364590"/>
              <a:gd name="connsiteX2" fmla="*/ 4884038 w 5311453"/>
              <a:gd name="connsiteY2" fmla="*/ 3364590 h 3364590"/>
              <a:gd name="connsiteX3" fmla="*/ 1100114 w 5311453"/>
              <a:gd name="connsiteY3" fmla="*/ 3364590 h 3364590"/>
              <a:gd name="connsiteX4" fmla="*/ 0 w 5311453"/>
              <a:gd name="connsiteY4" fmla="*/ 2348883 h 3364590"/>
              <a:gd name="connsiteX5" fmla="*/ 2168664 w 5311453"/>
              <a:gd name="connsiteY5" fmla="*/ 0 h 3364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11453" h="3364590">
                <a:moveTo>
                  <a:pt x="2168664" y="0"/>
                </a:moveTo>
                <a:lnTo>
                  <a:pt x="5311453" y="2901656"/>
                </a:lnTo>
                <a:lnTo>
                  <a:pt x="4884038" y="3364590"/>
                </a:lnTo>
                <a:lnTo>
                  <a:pt x="1100114" y="3364590"/>
                </a:lnTo>
                <a:lnTo>
                  <a:pt x="0" y="2348883"/>
                </a:lnTo>
                <a:lnTo>
                  <a:pt x="2168664" y="0"/>
                </a:lnTo>
                <a:close/>
              </a:path>
            </a:pathLst>
          </a:custGeom>
          <a:gradFill>
            <a:gsLst>
              <a:gs pos="100000">
                <a:srgbClr val="F35385">
                  <a:alpha val="45882"/>
                </a:srgbClr>
              </a:gs>
              <a:gs pos="0">
                <a:srgbClr val="F9E7E0">
                  <a:alpha val="56000"/>
                </a:srgbClr>
              </a:gs>
            </a:gsLst>
            <a:lin ang="48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id-ID" kern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238" y="274642"/>
            <a:ext cx="8617528" cy="701283"/>
          </a:xfrm>
        </p:spPr>
        <p:txBody>
          <a:bodyPr>
            <a:normAutofit/>
          </a:bodyPr>
          <a:lstStyle>
            <a:lvl1pPr algn="l"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238" y="1157334"/>
            <a:ext cx="8617528" cy="5308420"/>
          </a:xfrm>
          <a:noFill/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 dirty="0"/>
          </a:p>
        </p:txBody>
      </p:sp>
      <p:sp>
        <p:nvSpPr>
          <p:cNvPr id="14" name="TextBox 13"/>
          <p:cNvSpPr txBox="1"/>
          <p:nvPr/>
        </p:nvSpPr>
        <p:spPr>
          <a:xfrm>
            <a:off x="3465863" y="6546443"/>
            <a:ext cx="2604015" cy="275611"/>
          </a:xfrm>
          <a:prstGeom prst="rect">
            <a:avLst/>
          </a:prstGeom>
          <a:noFill/>
        </p:spPr>
        <p:txBody>
          <a:bodyPr wrap="none" lIns="90059" tIns="45033" rIns="90059" bIns="45033" rtlCol="0">
            <a:spAutoFit/>
          </a:bodyPr>
          <a:lstStyle/>
          <a:p>
            <a:pPr algn="ctr" defTabSz="900546"/>
            <a:r>
              <a:rPr lang="id-ID" sz="1200" b="1" i="1" dirty="0">
                <a:solidFill>
                  <a:srgbClr val="1F497D">
                    <a:lumMod val="75000"/>
                  </a:srgbClr>
                </a:solidFill>
                <a:latin typeface="Century Gothic" panose="020B0502020202020204" pitchFamily="34" charset="0"/>
              </a:rPr>
              <a:t>Untuk Indonesia yang Lebih Baik</a:t>
            </a:r>
            <a:endParaRPr lang="id-ID" sz="1200" b="1" dirty="0">
              <a:solidFill>
                <a:srgbClr val="1F497D">
                  <a:lumMod val="75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87772" y="6492429"/>
            <a:ext cx="149299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D80BED-E838-480D-A0E0-628F247EE142}" type="slidenum">
              <a:rPr lang="id-ID" smtClean="0">
                <a:solidFill>
                  <a:srgbClr val="4BACC6">
                    <a:lumMod val="50000"/>
                  </a:srgbClr>
                </a:solidFill>
              </a:rPr>
              <a:pPr/>
              <a:t>‹#›</a:t>
            </a:fld>
            <a:endParaRPr lang="id-ID" dirty="0">
              <a:solidFill>
                <a:srgbClr val="4BACC6">
                  <a:lumMod val="50000"/>
                </a:srgbClr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745277" y="6546441"/>
            <a:ext cx="4149017" cy="0"/>
          </a:xfrm>
          <a:prstGeom prst="line">
            <a:avLst/>
          </a:prstGeom>
          <a:ln cap="rnd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ight Triangle 3"/>
          <p:cNvSpPr/>
          <p:nvPr userDrawn="1"/>
        </p:nvSpPr>
        <p:spPr>
          <a:xfrm flipH="1">
            <a:off x="-1676400" y="-3225800"/>
            <a:ext cx="10820400" cy="11912600"/>
          </a:xfrm>
          <a:prstGeom prst="rtTriangle">
            <a:avLst/>
          </a:prstGeom>
          <a:solidFill>
            <a:srgbClr val="99FF33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75" y="1157335"/>
            <a:ext cx="2745979" cy="3616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0087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238" y="274642"/>
            <a:ext cx="8617528" cy="701283"/>
          </a:xfrm>
        </p:spPr>
        <p:txBody>
          <a:bodyPr>
            <a:normAutofit/>
          </a:bodyPr>
          <a:lstStyle>
            <a:lvl1pPr algn="l"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238" y="1157334"/>
            <a:ext cx="8617528" cy="5308420"/>
          </a:xfrm>
          <a:noFill/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 dirty="0"/>
          </a:p>
        </p:txBody>
      </p:sp>
      <p:pic>
        <p:nvPicPr>
          <p:cNvPr id="9" name="Content Placeholder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78" r="46303"/>
          <a:stretch/>
        </p:blipFill>
        <p:spPr>
          <a:xfrm>
            <a:off x="7620002" y="-27709"/>
            <a:ext cx="1551709" cy="162791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930275" y="6546445"/>
            <a:ext cx="3779016" cy="275611"/>
          </a:xfrm>
          <a:prstGeom prst="rect">
            <a:avLst/>
          </a:prstGeom>
          <a:noFill/>
        </p:spPr>
        <p:txBody>
          <a:bodyPr wrap="none" lIns="90059" tIns="45033" rIns="90059" bIns="45033" rtlCol="0">
            <a:spAutoFit/>
          </a:bodyPr>
          <a:lstStyle/>
          <a:p>
            <a:pPr defTabSz="900546"/>
            <a:r>
              <a:rPr lang="id-ID" sz="1200" b="1" i="1" dirty="0">
                <a:solidFill>
                  <a:srgbClr val="4BACC6">
                    <a:lumMod val="50000"/>
                  </a:srgbClr>
                </a:solidFill>
                <a:latin typeface="Century Gothic" panose="020B0502020202020204" pitchFamily="34" charset="0"/>
              </a:rPr>
              <a:t>One Team, One Spirit, One Goal: Kemenkeu OK!</a:t>
            </a:r>
            <a:endParaRPr lang="id-ID" sz="1200" b="1" dirty="0">
              <a:solidFill>
                <a:srgbClr val="4BACC6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87772" y="6492429"/>
            <a:ext cx="1492993" cy="365125"/>
          </a:xfr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defTabSz="895216"/>
            <a:fld id="{5BD80BED-E838-480D-A0E0-628F247EE142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 defTabSz="895216"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745277" y="6546441"/>
            <a:ext cx="4149017" cy="0"/>
          </a:xfrm>
          <a:prstGeom prst="line">
            <a:avLst/>
          </a:prstGeom>
          <a:ln cap="rnd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3242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78" r="46303"/>
          <a:stretch/>
        </p:blipFill>
        <p:spPr>
          <a:xfrm>
            <a:off x="7620002" y="-27709"/>
            <a:ext cx="1551709" cy="162791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87772" y="6492429"/>
            <a:ext cx="149299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895216"/>
            <a:fld id="{5BD80BED-E838-480D-A0E0-628F247EE142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 defTabSz="895216"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82854" y="3065719"/>
            <a:ext cx="5694633" cy="7200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82852" y="2141223"/>
            <a:ext cx="483658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6000" b="1" cap="all" dirty="0">
                <a:solidFill>
                  <a:srgbClr val="2083C4"/>
                </a:solidFill>
              </a:rPr>
              <a:t>TERIMA KASIH</a:t>
            </a:r>
          </a:p>
        </p:txBody>
      </p:sp>
      <p:sp>
        <p:nvSpPr>
          <p:cNvPr id="11" name="Subtitle 3"/>
          <p:cNvSpPr txBox="1">
            <a:spLocks/>
          </p:cNvSpPr>
          <p:nvPr/>
        </p:nvSpPr>
        <p:spPr>
          <a:xfrm>
            <a:off x="2772899" y="3209740"/>
            <a:ext cx="4195547" cy="1943681"/>
          </a:xfrm>
          <a:prstGeom prst="rect">
            <a:avLst/>
          </a:prstGeom>
        </p:spPr>
        <p:txBody>
          <a:bodyPr lIns="89859" tIns="44933" rIns="89859" bIns="44933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Font typeface="Arial" pitchFamily="34" charset="0"/>
              <a:buNone/>
            </a:pPr>
            <a:r>
              <a:rPr lang="en-US" sz="1400" dirty="0">
                <a:solidFill>
                  <a:srgbClr val="4BACC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Central Transformation Office</a:t>
            </a:r>
          </a:p>
          <a:p>
            <a:pPr marL="0" indent="0">
              <a:spcAft>
                <a:spcPts val="600"/>
              </a:spcAft>
              <a:buFont typeface="Arial" pitchFamily="34" charset="0"/>
              <a:buNone/>
            </a:pPr>
            <a:r>
              <a:rPr lang="en-US" sz="1400" dirty="0" err="1">
                <a:solidFill>
                  <a:srgbClr val="4BACC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Gedung</a:t>
            </a:r>
            <a:r>
              <a:rPr lang="en-US" sz="1400" dirty="0">
                <a:solidFill>
                  <a:srgbClr val="4BACC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4BACC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Juanda</a:t>
            </a:r>
            <a:r>
              <a:rPr lang="en-US" sz="1400" dirty="0">
                <a:solidFill>
                  <a:srgbClr val="4BACC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n-US" sz="1400" dirty="0" err="1">
                <a:solidFill>
                  <a:srgbClr val="4BACC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Lantai</a:t>
            </a:r>
            <a:r>
              <a:rPr lang="en-US" sz="1400" dirty="0">
                <a:solidFill>
                  <a:srgbClr val="4BACC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</a:t>
            </a:r>
          </a:p>
          <a:p>
            <a:pPr marL="0" indent="0">
              <a:spcAft>
                <a:spcPts val="600"/>
              </a:spcAft>
              <a:buFont typeface="Arial" pitchFamily="34" charset="0"/>
              <a:buNone/>
            </a:pPr>
            <a:r>
              <a:rPr lang="en-US" sz="1400" dirty="0" err="1">
                <a:solidFill>
                  <a:srgbClr val="4BACC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Telp</a:t>
            </a:r>
            <a:r>
              <a:rPr lang="en-US" sz="1400" dirty="0">
                <a:solidFill>
                  <a:srgbClr val="4BACC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021-3512202</a:t>
            </a:r>
          </a:p>
          <a:p>
            <a:pPr marL="0" indent="0">
              <a:spcAft>
                <a:spcPts val="600"/>
              </a:spcAft>
              <a:buFont typeface="Arial" pitchFamily="34" charset="0"/>
              <a:buNone/>
            </a:pPr>
            <a:r>
              <a:rPr lang="en-US" sz="1400" dirty="0">
                <a:solidFill>
                  <a:srgbClr val="4BACC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Internal 6195; 6196</a:t>
            </a:r>
          </a:p>
          <a:p>
            <a:pPr marL="0" indent="0">
              <a:spcAft>
                <a:spcPts val="600"/>
              </a:spcAft>
              <a:buFont typeface="Arial" pitchFamily="34" charset="0"/>
              <a:buNone/>
            </a:pPr>
            <a:r>
              <a:rPr lang="en-US" sz="1400" dirty="0">
                <a:solidFill>
                  <a:srgbClr val="4BACC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Fax 021-3846441</a:t>
            </a:r>
          </a:p>
          <a:p>
            <a:pPr marL="0" indent="0">
              <a:spcAft>
                <a:spcPts val="600"/>
              </a:spcAft>
              <a:buFont typeface="Arial" pitchFamily="34" charset="0"/>
              <a:buNone/>
            </a:pPr>
            <a:r>
              <a:rPr lang="en-US" sz="1400" dirty="0">
                <a:solidFill>
                  <a:srgbClr val="4BACC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transformasi@kemenkeu.go.id</a:t>
            </a:r>
          </a:p>
          <a:p>
            <a:pPr marL="0" indent="0">
              <a:spcAft>
                <a:spcPts val="600"/>
              </a:spcAft>
              <a:buFont typeface="Arial" pitchFamily="34" charset="0"/>
              <a:buNone/>
            </a:pPr>
            <a:r>
              <a:rPr lang="en-US" sz="1400" dirty="0" err="1">
                <a:solidFill>
                  <a:srgbClr val="4BACC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TransforMOF</a:t>
            </a:r>
            <a:endParaRPr lang="en-US" sz="1400" dirty="0">
              <a:solidFill>
                <a:srgbClr val="4BACC6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600"/>
              </a:spcAft>
              <a:buFont typeface="Arial" pitchFamily="34" charset="0"/>
              <a:buNone/>
            </a:pPr>
            <a:r>
              <a:rPr lang="en-US" sz="1400" dirty="0" err="1">
                <a:solidFill>
                  <a:srgbClr val="4BACC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Transformasi</a:t>
            </a:r>
            <a:r>
              <a:rPr lang="en-US" sz="1400" dirty="0">
                <a:solidFill>
                  <a:srgbClr val="4BACC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4BACC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Kelembagaan</a:t>
            </a:r>
            <a:r>
              <a:rPr lang="en-US" sz="1400" dirty="0">
                <a:solidFill>
                  <a:srgbClr val="4BACC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4BACC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Kemenkeu</a:t>
            </a:r>
            <a:endParaRPr lang="en-US" sz="1400" dirty="0">
              <a:solidFill>
                <a:srgbClr val="4BACC6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620" y="4203449"/>
            <a:ext cx="312000" cy="2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620" y="3872214"/>
            <a:ext cx="312000" cy="2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620" y="4534684"/>
            <a:ext cx="312000" cy="2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620" y="3540979"/>
            <a:ext cx="312000" cy="2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5683" y="3209744"/>
            <a:ext cx="321883" cy="2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620" y="4865917"/>
            <a:ext cx="312000" cy="2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22010" y="5177527"/>
            <a:ext cx="310613" cy="288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15679" y="5514637"/>
            <a:ext cx="312000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019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90" y="260648"/>
            <a:ext cx="5580113" cy="6076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0622"/>
            <a:ext cx="8229600" cy="77809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4724"/>
            <a:ext cx="8229600" cy="513144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07B4E-E361-43F1-9D64-BF4CBD47460F}" type="datetime1">
              <a:rPr lang="id-ID" smtClean="0">
                <a:solidFill>
                  <a:srgbClr val="4BACC6">
                    <a:lumMod val="50000"/>
                  </a:srgbClr>
                </a:solidFill>
              </a:rPr>
              <a:pPr/>
              <a:t>16/08/2018</a:t>
            </a:fld>
            <a:endParaRPr lang="id-ID" dirty="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i="1" smtClean="0">
                <a:solidFill>
                  <a:srgbClr val="4BACC6">
                    <a:lumMod val="50000"/>
                  </a:srgbClr>
                </a:solidFill>
              </a:rPr>
              <a:t>Central Transformation Office | </a:t>
            </a:r>
            <a:r>
              <a:rPr lang="id-ID" smtClean="0">
                <a:solidFill>
                  <a:srgbClr val="4BACC6">
                    <a:lumMod val="50000"/>
                  </a:srgbClr>
                </a:solidFill>
              </a:rPr>
              <a:t>CTO</a:t>
            </a:r>
            <a:endParaRPr lang="id-ID" dirty="0" smtClean="0">
              <a:solidFill>
                <a:srgbClr val="4BACC6">
                  <a:lumMod val="50000"/>
                </a:srgbClr>
              </a:solidFill>
            </a:endParaRPr>
          </a:p>
        </p:txBody>
      </p:sp>
      <p:pic>
        <p:nvPicPr>
          <p:cNvPr id="9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3" y="44624"/>
            <a:ext cx="1229791" cy="1008112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827584" y="116632"/>
            <a:ext cx="0" cy="10801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0" y="6561376"/>
            <a:ext cx="5652120" cy="252000"/>
          </a:xfrm>
          <a:prstGeom prst="rect">
            <a:avLst/>
          </a:prstGeom>
          <a:solidFill>
            <a:srgbClr val="2083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801143" y="6561376"/>
            <a:ext cx="2579170" cy="252000"/>
          </a:xfrm>
          <a:prstGeom prst="rect">
            <a:avLst/>
          </a:prstGeom>
          <a:solidFill>
            <a:srgbClr val="ADDD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340756" y="6561376"/>
            <a:ext cx="1800000" cy="252000"/>
          </a:xfrm>
          <a:prstGeom prst="rect">
            <a:avLst/>
          </a:prstGeom>
          <a:solidFill>
            <a:srgbClr val="51BF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5000" y="6537771"/>
            <a:ext cx="2604015" cy="275611"/>
          </a:xfrm>
          <a:prstGeom prst="rect">
            <a:avLst/>
          </a:prstGeom>
          <a:noFill/>
        </p:spPr>
        <p:txBody>
          <a:bodyPr wrap="none" lIns="90059" tIns="45033" rIns="90059" bIns="45033" rtlCol="0">
            <a:spAutoFit/>
          </a:bodyPr>
          <a:lstStyle/>
          <a:p>
            <a:pPr defTabSz="900546"/>
            <a:r>
              <a:rPr lang="id-ID" sz="1200" b="1" i="1" dirty="0">
                <a:solidFill>
                  <a:prstClr val="white"/>
                </a:solidFill>
                <a:latin typeface="Century Gothic" panose="020B0502020202020204" pitchFamily="34" charset="0"/>
              </a:rPr>
              <a:t>Untuk Indonesia yang Lebih Baik</a:t>
            </a:r>
            <a:endParaRPr lang="id-ID" sz="12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" y="6537765"/>
            <a:ext cx="9144075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20265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D80BED-E838-480D-A0E0-628F247EE142}" type="slidenum">
              <a:rPr lang="id-ID" smtClean="0">
                <a:solidFill>
                  <a:srgbClr val="4BACC6">
                    <a:lumMod val="50000"/>
                  </a:srgbClr>
                </a:solidFill>
              </a:rPr>
              <a:pPr/>
              <a:t>‹#›</a:t>
            </a:fld>
            <a:endParaRPr lang="id-ID" dirty="0">
              <a:solidFill>
                <a:srgbClr val="4BACC6">
                  <a:lumMod val="50000"/>
                </a:srgbClr>
              </a:solidFill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095" y="260648"/>
            <a:ext cx="5580113" cy="6076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47" y="6300821"/>
            <a:ext cx="9114159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Content Placeholder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8" y="-27384"/>
            <a:ext cx="941749" cy="771992"/>
          </a:xfrm>
          <a:prstGeom prst="rect">
            <a:avLst/>
          </a:prstGeom>
        </p:spPr>
      </p:pic>
      <p:cxnSp>
        <p:nvCxnSpPr>
          <p:cNvPr id="19" name="Straight Connector 18"/>
          <p:cNvCxnSpPr/>
          <p:nvPr userDrawn="1"/>
        </p:nvCxnSpPr>
        <p:spPr>
          <a:xfrm>
            <a:off x="827584" y="-27384"/>
            <a:ext cx="0" cy="10801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7040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39194" y="2906713"/>
            <a:ext cx="505552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43430-B16E-4DB5-95EC-6914F3AAB71C}" type="datetime1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16/08/2018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5000" y="6537771"/>
            <a:ext cx="2604015" cy="275611"/>
          </a:xfrm>
          <a:prstGeom prst="rect">
            <a:avLst/>
          </a:prstGeom>
          <a:noFill/>
        </p:spPr>
        <p:txBody>
          <a:bodyPr wrap="none" lIns="90059" tIns="45033" rIns="90059" bIns="45033" rtlCol="0">
            <a:spAutoFit/>
          </a:bodyPr>
          <a:lstStyle/>
          <a:p>
            <a:pPr defTabSz="900546"/>
            <a:r>
              <a:rPr lang="id-ID" sz="1200" b="1" i="1" dirty="0">
                <a:solidFill>
                  <a:prstClr val="white"/>
                </a:solidFill>
                <a:latin typeface="Century Gothic" panose="020B0502020202020204" pitchFamily="34" charset="0"/>
              </a:rPr>
              <a:t>Untuk Indonesia yang Lebih Baik</a:t>
            </a:r>
            <a:endParaRPr lang="id-ID" sz="12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20263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D80BED-E838-480D-A0E0-628F247EE142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521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 rot="18950444">
            <a:off x="1277177" y="1312992"/>
            <a:ext cx="6100671" cy="4726580"/>
          </a:xfrm>
          <a:custGeom>
            <a:avLst/>
            <a:gdLst>
              <a:gd name="connsiteX0" fmla="*/ 5048179 w 6100671"/>
              <a:gd name="connsiteY0" fmla="*/ 175266 h 4726580"/>
              <a:gd name="connsiteX1" fmla="*/ 5223444 w 6100671"/>
              <a:gd name="connsiteY1" fmla="*/ 598394 h 4726580"/>
              <a:gd name="connsiteX2" fmla="*/ 4625050 w 6100671"/>
              <a:gd name="connsiteY2" fmla="*/ 1196788 h 4726580"/>
              <a:gd name="connsiteX3" fmla="*/ 4164652 w 6100671"/>
              <a:gd name="connsiteY3" fmla="*/ 1196788 h 4726580"/>
              <a:gd name="connsiteX4" fmla="*/ 4171725 w 6100671"/>
              <a:gd name="connsiteY4" fmla="*/ 1202623 h 4726580"/>
              <a:gd name="connsiteX5" fmla="*/ 4346990 w 6100671"/>
              <a:gd name="connsiteY5" fmla="*/ 1625752 h 4726580"/>
              <a:gd name="connsiteX6" fmla="*/ 4244794 w 6100671"/>
              <a:gd name="connsiteY6" fmla="*/ 1960320 h 4726580"/>
              <a:gd name="connsiteX7" fmla="*/ 4207369 w 6100671"/>
              <a:gd name="connsiteY7" fmla="*/ 2005679 h 4726580"/>
              <a:gd name="connsiteX8" fmla="*/ 4900624 w 6100671"/>
              <a:gd name="connsiteY8" fmla="*/ 2005679 h 4726580"/>
              <a:gd name="connsiteX9" fmla="*/ 5499018 w 6100671"/>
              <a:gd name="connsiteY9" fmla="*/ 2604073 h 4726580"/>
              <a:gd name="connsiteX10" fmla="*/ 4900624 w 6100671"/>
              <a:gd name="connsiteY10" fmla="*/ 3202467 h 4726580"/>
              <a:gd name="connsiteX11" fmla="*/ 4868330 w 6100671"/>
              <a:gd name="connsiteY11" fmla="*/ 3202467 h 4726580"/>
              <a:gd name="connsiteX12" fmla="*/ 4838248 w 6100671"/>
              <a:gd name="connsiteY12" fmla="*/ 3299376 h 4726580"/>
              <a:gd name="connsiteX13" fmla="*/ 4710007 w 6100671"/>
              <a:gd name="connsiteY13" fmla="*/ 3489583 h 4726580"/>
              <a:gd name="connsiteX14" fmla="*/ 4661274 w 6100671"/>
              <a:gd name="connsiteY14" fmla="*/ 3529791 h 4726580"/>
              <a:gd name="connsiteX15" fmla="*/ 5502277 w 6100671"/>
              <a:gd name="connsiteY15" fmla="*/ 3529791 h 4726580"/>
              <a:gd name="connsiteX16" fmla="*/ 5925406 w 6100671"/>
              <a:gd name="connsiteY16" fmla="*/ 3705057 h 4726580"/>
              <a:gd name="connsiteX17" fmla="*/ 6100671 w 6100671"/>
              <a:gd name="connsiteY17" fmla="*/ 4128186 h 4726580"/>
              <a:gd name="connsiteX18" fmla="*/ 5502278 w 6100671"/>
              <a:gd name="connsiteY18" fmla="*/ 4726580 h 4726580"/>
              <a:gd name="connsiteX19" fmla="*/ 2436349 w 6100671"/>
              <a:gd name="connsiteY19" fmla="*/ 4726580 h 4726580"/>
              <a:gd name="connsiteX20" fmla="*/ 1837954 w 6100671"/>
              <a:gd name="connsiteY20" fmla="*/ 4128186 h 4726580"/>
              <a:gd name="connsiteX21" fmla="*/ 2013220 w 6100671"/>
              <a:gd name="connsiteY21" fmla="*/ 3705057 h 4726580"/>
              <a:gd name="connsiteX22" fmla="*/ 2061954 w 6100671"/>
              <a:gd name="connsiteY22" fmla="*/ 3664848 h 4726580"/>
              <a:gd name="connsiteX23" fmla="*/ 1220950 w 6100671"/>
              <a:gd name="connsiteY23" fmla="*/ 3664848 h 4726580"/>
              <a:gd name="connsiteX24" fmla="*/ 669581 w 6100671"/>
              <a:gd name="connsiteY24" fmla="*/ 3299377 h 4726580"/>
              <a:gd name="connsiteX25" fmla="*/ 639499 w 6100671"/>
              <a:gd name="connsiteY25" fmla="*/ 3202467 h 4726580"/>
              <a:gd name="connsiteX26" fmla="*/ 598394 w 6100671"/>
              <a:gd name="connsiteY26" fmla="*/ 3202467 h 4726580"/>
              <a:gd name="connsiteX27" fmla="*/ 0 w 6100671"/>
              <a:gd name="connsiteY27" fmla="*/ 2604073 h 4726580"/>
              <a:gd name="connsiteX28" fmla="*/ 263827 w 6100671"/>
              <a:gd name="connsiteY28" fmla="*/ 2107875 h 4726580"/>
              <a:gd name="connsiteX29" fmla="*/ 304369 w 6100671"/>
              <a:gd name="connsiteY29" fmla="*/ 2085869 h 4726580"/>
              <a:gd name="connsiteX30" fmla="*/ 259539 w 6100671"/>
              <a:gd name="connsiteY30" fmla="*/ 2048881 h 4726580"/>
              <a:gd name="connsiteX31" fmla="*/ 84273 w 6100671"/>
              <a:gd name="connsiteY31" fmla="*/ 1625752 h 4726580"/>
              <a:gd name="connsiteX32" fmla="*/ 682667 w 6100671"/>
              <a:gd name="connsiteY32" fmla="*/ 1027358 h 4726580"/>
              <a:gd name="connsiteX33" fmla="*/ 1143065 w 6100671"/>
              <a:gd name="connsiteY33" fmla="*/ 1027358 h 4726580"/>
              <a:gd name="connsiteX34" fmla="*/ 1135993 w 6100671"/>
              <a:gd name="connsiteY34" fmla="*/ 1021523 h 4726580"/>
              <a:gd name="connsiteX35" fmla="*/ 960727 w 6100671"/>
              <a:gd name="connsiteY35" fmla="*/ 598394 h 4726580"/>
              <a:gd name="connsiteX36" fmla="*/ 1559121 w 6100671"/>
              <a:gd name="connsiteY36" fmla="*/ 0 h 4726580"/>
              <a:gd name="connsiteX37" fmla="*/ 4625050 w 6100671"/>
              <a:gd name="connsiteY37" fmla="*/ 0 h 4726580"/>
              <a:gd name="connsiteX38" fmla="*/ 5048179 w 6100671"/>
              <a:gd name="connsiteY38" fmla="*/ 175266 h 4726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6100671" h="4726580">
                <a:moveTo>
                  <a:pt x="5048179" y="175266"/>
                </a:moveTo>
                <a:cubicBezTo>
                  <a:pt x="5156467" y="283553"/>
                  <a:pt x="5223444" y="433152"/>
                  <a:pt x="5223444" y="598394"/>
                </a:cubicBezTo>
                <a:cubicBezTo>
                  <a:pt x="5223444" y="928878"/>
                  <a:pt x="4955534" y="1196788"/>
                  <a:pt x="4625050" y="1196788"/>
                </a:cubicBezTo>
                <a:lnTo>
                  <a:pt x="4164652" y="1196788"/>
                </a:lnTo>
                <a:lnTo>
                  <a:pt x="4171725" y="1202623"/>
                </a:lnTo>
                <a:cubicBezTo>
                  <a:pt x="4280013" y="1310911"/>
                  <a:pt x="4346990" y="1460510"/>
                  <a:pt x="4346990" y="1625752"/>
                </a:cubicBezTo>
                <a:cubicBezTo>
                  <a:pt x="4346990" y="1749683"/>
                  <a:pt x="4309315" y="1864815"/>
                  <a:pt x="4244794" y="1960320"/>
                </a:cubicBezTo>
                <a:lnTo>
                  <a:pt x="4207369" y="2005679"/>
                </a:lnTo>
                <a:lnTo>
                  <a:pt x="4900624" y="2005679"/>
                </a:lnTo>
                <a:cubicBezTo>
                  <a:pt x="5231108" y="2005679"/>
                  <a:pt x="5499018" y="2273589"/>
                  <a:pt x="5499018" y="2604073"/>
                </a:cubicBezTo>
                <a:cubicBezTo>
                  <a:pt x="5499018" y="2934557"/>
                  <a:pt x="5231108" y="3202467"/>
                  <a:pt x="4900624" y="3202467"/>
                </a:cubicBezTo>
                <a:lnTo>
                  <a:pt x="4868330" y="3202467"/>
                </a:lnTo>
                <a:lnTo>
                  <a:pt x="4838248" y="3299376"/>
                </a:lnTo>
                <a:cubicBezTo>
                  <a:pt x="4807967" y="3370967"/>
                  <a:pt x="4764152" y="3435439"/>
                  <a:pt x="4710007" y="3489583"/>
                </a:cubicBezTo>
                <a:lnTo>
                  <a:pt x="4661274" y="3529791"/>
                </a:lnTo>
                <a:lnTo>
                  <a:pt x="5502277" y="3529791"/>
                </a:lnTo>
                <a:cubicBezTo>
                  <a:pt x="5667519" y="3529791"/>
                  <a:pt x="5817118" y="3596769"/>
                  <a:pt x="5925406" y="3705057"/>
                </a:cubicBezTo>
                <a:cubicBezTo>
                  <a:pt x="6033694" y="3813345"/>
                  <a:pt x="6100672" y="3962944"/>
                  <a:pt x="6100671" y="4128186"/>
                </a:cubicBezTo>
                <a:cubicBezTo>
                  <a:pt x="6100671" y="4458670"/>
                  <a:pt x="5832761" y="4726580"/>
                  <a:pt x="5502278" y="4726580"/>
                </a:cubicBezTo>
                <a:lnTo>
                  <a:pt x="2436349" y="4726580"/>
                </a:lnTo>
                <a:cubicBezTo>
                  <a:pt x="2105864" y="4726580"/>
                  <a:pt x="1837955" y="4458670"/>
                  <a:pt x="1837954" y="4128186"/>
                </a:cubicBezTo>
                <a:cubicBezTo>
                  <a:pt x="1837954" y="3962944"/>
                  <a:pt x="1904932" y="3813346"/>
                  <a:pt x="2013220" y="3705057"/>
                </a:cubicBezTo>
                <a:lnTo>
                  <a:pt x="2061954" y="3664848"/>
                </a:lnTo>
                <a:lnTo>
                  <a:pt x="1220950" y="3664848"/>
                </a:lnTo>
                <a:cubicBezTo>
                  <a:pt x="973087" y="3664848"/>
                  <a:pt x="760422" y="3514149"/>
                  <a:pt x="669581" y="3299377"/>
                </a:cubicBezTo>
                <a:lnTo>
                  <a:pt x="639499" y="3202467"/>
                </a:lnTo>
                <a:lnTo>
                  <a:pt x="598394" y="3202467"/>
                </a:lnTo>
                <a:cubicBezTo>
                  <a:pt x="267910" y="3202467"/>
                  <a:pt x="0" y="2934557"/>
                  <a:pt x="0" y="2604073"/>
                </a:cubicBezTo>
                <a:cubicBezTo>
                  <a:pt x="0" y="2397521"/>
                  <a:pt x="104652" y="2215411"/>
                  <a:pt x="263827" y="2107875"/>
                </a:cubicBezTo>
                <a:lnTo>
                  <a:pt x="304369" y="2085869"/>
                </a:lnTo>
                <a:lnTo>
                  <a:pt x="259539" y="2048881"/>
                </a:lnTo>
                <a:cubicBezTo>
                  <a:pt x="151251" y="1940593"/>
                  <a:pt x="84273" y="1790994"/>
                  <a:pt x="84273" y="1625752"/>
                </a:cubicBezTo>
                <a:cubicBezTo>
                  <a:pt x="84273" y="1295268"/>
                  <a:pt x="352183" y="1027358"/>
                  <a:pt x="682667" y="1027358"/>
                </a:cubicBezTo>
                <a:lnTo>
                  <a:pt x="1143065" y="1027358"/>
                </a:lnTo>
                <a:lnTo>
                  <a:pt x="1135993" y="1021523"/>
                </a:lnTo>
                <a:cubicBezTo>
                  <a:pt x="1027705" y="913235"/>
                  <a:pt x="960727" y="763636"/>
                  <a:pt x="960727" y="598394"/>
                </a:cubicBezTo>
                <a:cubicBezTo>
                  <a:pt x="960727" y="267910"/>
                  <a:pt x="1228637" y="0"/>
                  <a:pt x="1559121" y="0"/>
                </a:cubicBezTo>
                <a:lnTo>
                  <a:pt x="4625050" y="0"/>
                </a:lnTo>
                <a:cubicBezTo>
                  <a:pt x="4790292" y="0"/>
                  <a:pt x="4939891" y="66978"/>
                  <a:pt x="5048179" y="17526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 rot="18950444">
            <a:off x="616384" y="1918850"/>
            <a:ext cx="4262717" cy="1196788"/>
          </a:xfrm>
          <a:prstGeom prst="roundRect">
            <a:avLst>
              <a:gd name="adj" fmla="val 50000"/>
            </a:avLst>
          </a:prstGeom>
          <a:solidFill>
            <a:srgbClr val="F4FA1A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 rot="18950444">
            <a:off x="703325" y="3266469"/>
            <a:ext cx="4262717" cy="1196788"/>
          </a:xfrm>
          <a:prstGeom prst="roundRect">
            <a:avLst>
              <a:gd name="adj" fmla="val 50000"/>
            </a:avLst>
          </a:prstGeom>
          <a:solidFill>
            <a:srgbClr val="ADDDF3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 rot="18950444">
            <a:off x="1149732" y="3596394"/>
            <a:ext cx="5499018" cy="1196788"/>
          </a:xfrm>
          <a:prstGeom prst="roundRect">
            <a:avLst>
              <a:gd name="adj" fmla="val 50000"/>
            </a:avLst>
          </a:prstGeom>
          <a:solidFill>
            <a:srgbClr val="2083C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 rot="18950444">
            <a:off x="3704760" y="3840019"/>
            <a:ext cx="4262717" cy="1196788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 rot="18950444">
            <a:off x="2093165" y="3925040"/>
            <a:ext cx="4262717" cy="1196788"/>
          </a:xfrm>
          <a:prstGeom prst="roundRect">
            <a:avLst>
              <a:gd name="adj" fmla="val 50000"/>
            </a:avLst>
          </a:prstGeom>
          <a:solidFill>
            <a:srgbClr val="35AF58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226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1F3B8-F316-40C7-8B30-EEDA838B8E7D}" type="datetimeFigureOut">
              <a:rPr lang="id-ID" smtClean="0"/>
              <a:pPr/>
              <a:t>16/08/2018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7635E-1C75-46D1-B0FD-1D88D0D13F1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11588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3"/>
          <p:cNvPicPr>
            <a:picLocks noChangeAspect="1" noChangeArrowheads="1"/>
          </p:cNvPicPr>
          <p:nvPr userDrawn="1"/>
        </p:nvPicPr>
        <p:blipFill>
          <a:blip r:embed="rId2">
            <a:lum bright="4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3" y="506853"/>
            <a:ext cx="3366685" cy="4005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095" y="260648"/>
            <a:ext cx="5580113" cy="6076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ounded Rectangle 7"/>
          <p:cNvSpPr/>
          <p:nvPr userDrawn="1"/>
        </p:nvSpPr>
        <p:spPr>
          <a:xfrm>
            <a:off x="3" y="2"/>
            <a:ext cx="4439393" cy="945931"/>
          </a:xfrm>
          <a:prstGeom prst="roundRect">
            <a:avLst/>
          </a:prstGeom>
          <a:noFill/>
          <a:ln w="3175"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0000">
                  <a:schemeClr val="accent2">
                    <a:lumMod val="40000"/>
                    <a:lumOff val="60000"/>
                    <a:alpha val="6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0800000" scaled="1"/>
              <a:tileRect/>
            </a:gra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526" tIns="44768" rIns="89526" bIns="44768" rtlCol="0" anchor="ctr"/>
          <a:lstStyle/>
          <a:p>
            <a:pPr algn="ctr" defTabSz="895216"/>
            <a:endParaRPr lang="id-ID">
              <a:solidFill>
                <a:prstClr val="white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300821"/>
            <a:ext cx="9144000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3649" y="1628822"/>
            <a:ext cx="7056784" cy="2160240"/>
          </a:xfrm>
        </p:spPr>
        <p:txBody>
          <a:bodyPr>
            <a:normAutofit/>
          </a:bodyPr>
          <a:lstStyle>
            <a:lvl1pPr>
              <a:defRPr sz="5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7585" y="5805264"/>
            <a:ext cx="7088832" cy="49534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475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52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42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90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38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85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332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80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id-ID" dirty="0"/>
          </a:p>
        </p:txBody>
      </p:sp>
      <p:sp>
        <p:nvSpPr>
          <p:cNvPr id="15" name="TextBox 72"/>
          <p:cNvSpPr txBox="1">
            <a:spLocks noChangeArrowheads="1"/>
          </p:cNvSpPr>
          <p:nvPr userDrawn="1"/>
        </p:nvSpPr>
        <p:spPr bwMode="auto">
          <a:xfrm>
            <a:off x="971806" y="188644"/>
            <a:ext cx="3216275" cy="343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459" tIns="44735" rIns="89459" bIns="44735">
            <a:spAutoFit/>
          </a:bodyPr>
          <a:lstStyle/>
          <a:p>
            <a:pPr defTabSz="895216"/>
            <a:r>
              <a:rPr lang="en-AU" sz="1600" b="1" dirty="0">
                <a:solidFill>
                  <a:prstClr val="black"/>
                </a:solidFill>
                <a:latin typeface="Myriad Pro" pitchFamily="34" charset="0"/>
              </a:rPr>
              <a:t>KEMENTERIAN KEUANGAN 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971804" y="493184"/>
            <a:ext cx="2714625" cy="343547"/>
          </a:xfrm>
          <a:prstGeom prst="rect">
            <a:avLst/>
          </a:prstGeom>
          <a:noFill/>
        </p:spPr>
        <p:txBody>
          <a:bodyPr lIns="89459" tIns="44735" rIns="89459" bIns="44735">
            <a:spAutoFit/>
          </a:bodyPr>
          <a:lstStyle/>
          <a:p>
            <a:pPr defTabSz="895216">
              <a:defRPr/>
            </a:pPr>
            <a:r>
              <a:rPr lang="en-AU" sz="1600" b="1" dirty="0">
                <a:solidFill>
                  <a:prstClr val="black"/>
                </a:solidFill>
                <a:latin typeface="Myriad Pro" pitchFamily="34" charset="0"/>
              </a:rPr>
              <a:t>REPUBLIK INDONESIA</a:t>
            </a:r>
          </a:p>
        </p:txBody>
      </p:sp>
      <p:pic>
        <p:nvPicPr>
          <p:cNvPr id="17" name="Picture 74" descr="E:\GRAPHIC DESIGN\myprortofolio\LOGO KEMENKEU\LOGO KEMENKEU final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45" y="187634"/>
            <a:ext cx="682625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1" y="205"/>
            <a:ext cx="4187876" cy="11541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526" tIns="44768" rIns="89526" bIns="44768" rtlCol="0" anchor="ctr"/>
          <a:lstStyle/>
          <a:p>
            <a:pPr algn="ctr" defTabSz="895216"/>
            <a:endParaRPr lang="id-ID">
              <a:solidFill>
                <a:prstClr val="white"/>
              </a:solidFill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134999" y="6505804"/>
            <a:ext cx="3281008" cy="305854"/>
          </a:xfrm>
          <a:prstGeom prst="rect">
            <a:avLst/>
          </a:prstGeom>
          <a:noFill/>
        </p:spPr>
        <p:txBody>
          <a:bodyPr wrap="none" lIns="89526" tIns="44768" rIns="89526" bIns="44768" rtlCol="0">
            <a:spAutoFit/>
          </a:bodyPr>
          <a:lstStyle/>
          <a:p>
            <a:pPr defTabSz="895216"/>
            <a:r>
              <a:rPr lang="id-ID" sz="1400" b="1" i="1" dirty="0">
                <a:solidFill>
                  <a:srgbClr val="4BACC6">
                    <a:lumMod val="50000"/>
                  </a:srgbClr>
                </a:solidFill>
                <a:latin typeface="Century Gothic" panose="020B0502020202020204" pitchFamily="34" charset="0"/>
              </a:rPr>
              <a:t>Central Transformation Office | </a:t>
            </a:r>
            <a:r>
              <a:rPr lang="id-ID" sz="1400" b="1" dirty="0">
                <a:solidFill>
                  <a:srgbClr val="4BACC6">
                    <a:lumMod val="50000"/>
                  </a:srgbClr>
                </a:solidFill>
                <a:latin typeface="Century Gothic" panose="020B0502020202020204" pitchFamily="34" charset="0"/>
              </a:rPr>
              <a:t>CTO</a:t>
            </a:r>
          </a:p>
        </p:txBody>
      </p:sp>
    </p:spTree>
    <p:extLst>
      <p:ext uri="{BB962C8B-B14F-4D97-AF65-F5344CB8AC3E}">
        <p14:creationId xmlns:p14="http://schemas.microsoft.com/office/powerpoint/2010/main" val="1109738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mbria" pitchFamily="18" charset="0"/>
              </a:defRPr>
            </a:lvl1pPr>
          </a:lstStyle>
          <a:p>
            <a:fld id="{1BC81829-06B8-4602-A595-FC8F377321AE}" type="datetime1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16/08/2018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mbria" pitchFamily="18" charset="0"/>
              </a:defRPr>
            </a:lvl1pPr>
          </a:lstStyle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lang="en-US" sz="1400" kern="1200" smtClean="0">
                <a:solidFill>
                  <a:schemeClr val="bg1"/>
                </a:solidFill>
                <a:latin typeface="Cambria" pitchFamily="18" charset="0"/>
                <a:ea typeface="+mn-ea"/>
                <a:cs typeface="+mn-cs"/>
              </a:defRPr>
            </a:lvl1pPr>
          </a:lstStyle>
          <a:p>
            <a:fld id="{5BD80BED-E838-480D-A0E0-628F247EE142}" type="slidenum">
              <a:rPr lang="id-ID">
                <a:solidFill>
                  <a:prstClr val="white"/>
                </a:solidFill>
              </a:rPr>
              <a:pPr/>
              <a:t>‹#›</a:t>
            </a:fld>
            <a:endParaRPr lang="id-ID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3618148" y="6596775"/>
            <a:ext cx="2299443" cy="252528"/>
          </a:xfrm>
          <a:prstGeom prst="rect">
            <a:avLst/>
          </a:prstGeom>
          <a:noFill/>
        </p:spPr>
        <p:txBody>
          <a:bodyPr wrap="none" lIns="90059" tIns="45033" rIns="90059" bIns="45033" rtlCol="0">
            <a:spAutoFit/>
          </a:bodyPr>
          <a:lstStyle/>
          <a:p>
            <a:pPr algn="ctr" defTabSz="900546"/>
            <a:r>
              <a:rPr lang="id-ID" sz="1050" b="1" i="1" dirty="0">
                <a:solidFill>
                  <a:prstClr val="white"/>
                </a:solidFill>
                <a:latin typeface="Century Gothic" panose="020B0502020202020204" pitchFamily="34" charset="0"/>
              </a:rPr>
              <a:t>Untuk Indonesia yang Lebih Baik</a:t>
            </a:r>
            <a:endParaRPr lang="id-ID" sz="105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2745276" y="6596775"/>
            <a:ext cx="4149017" cy="0"/>
          </a:xfrm>
          <a:prstGeom prst="line">
            <a:avLst/>
          </a:prstGeom>
          <a:ln cap="rnd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9984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1F3B8-F316-40C7-8B30-EEDA838B8E7D}" type="datetimeFigureOut">
              <a:rPr lang="id-ID" smtClean="0"/>
              <a:pPr/>
              <a:t>16/08/2018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7635E-1C75-46D1-B0FD-1D88D0D13F1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65030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1F3B8-F316-40C7-8B30-EEDA838B8E7D}" type="datetimeFigureOut">
              <a:rPr lang="id-ID" smtClean="0"/>
              <a:pPr/>
              <a:t>16/08/2018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7635E-1C75-46D1-B0FD-1D88D0D13F1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51378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1F3B8-F316-40C7-8B30-EEDA838B8E7D}" type="datetimeFigureOut">
              <a:rPr lang="id-ID" smtClean="0"/>
              <a:pPr/>
              <a:t>16/08/2018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7635E-1C75-46D1-B0FD-1D88D0D13F1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36929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1F3B8-F316-40C7-8B30-EEDA838B8E7D}" type="datetimeFigureOut">
              <a:rPr lang="id-ID" smtClean="0"/>
              <a:pPr/>
              <a:t>16/08/2018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7635E-1C75-46D1-B0FD-1D88D0D13F1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68274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1F3B8-F316-40C7-8B30-EEDA838B8E7D}" type="datetimeFigureOut">
              <a:rPr lang="id-ID" smtClean="0"/>
              <a:pPr/>
              <a:t>16/08/2018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7635E-1C75-46D1-B0FD-1D88D0D13F1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48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1F3B8-F316-40C7-8B30-EEDA838B8E7D}" type="datetimeFigureOut">
              <a:rPr lang="id-ID" smtClean="0"/>
              <a:pPr/>
              <a:t>16/08/2018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7635E-1C75-46D1-B0FD-1D88D0D13F1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12571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1F3B8-F316-40C7-8B30-EEDA838B8E7D}" type="datetimeFigureOut">
              <a:rPr lang="id-ID" smtClean="0"/>
              <a:pPr/>
              <a:t>16/08/2018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7635E-1C75-46D1-B0FD-1D88D0D13F1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39435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41F3B8-F316-40C7-8B30-EEDA838B8E7D}" type="datetimeFigureOut">
              <a:rPr lang="id-ID" smtClean="0"/>
              <a:pPr/>
              <a:t>16/08/2018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27635E-1C75-46D1-B0FD-1D88D0D13F1D}" type="slidenum">
              <a:rPr lang="id-ID" smtClean="0"/>
              <a:pPr/>
              <a:t>‹#›</a:t>
            </a:fld>
            <a:endParaRPr lang="id-ID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-3175" y="6376988"/>
            <a:ext cx="91440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5"/>
          <p:cNvSpPr txBox="1">
            <a:spLocks/>
          </p:cNvSpPr>
          <p:nvPr/>
        </p:nvSpPr>
        <p:spPr>
          <a:xfrm>
            <a:off x="214313" y="6381752"/>
            <a:ext cx="21336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fld id="{EB3DBFA5-2FB4-48DD-BE63-D917D46CC28C}" type="slidenum">
              <a:rPr lang="en-US" sz="900" smtClean="0"/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dirty="0"/>
          </a:p>
        </p:txBody>
      </p:sp>
      <p:sp>
        <p:nvSpPr>
          <p:cNvPr id="9" name="TextBox 8"/>
          <p:cNvSpPr txBox="1"/>
          <p:nvPr/>
        </p:nvSpPr>
        <p:spPr>
          <a:xfrm>
            <a:off x="6572251" y="6400801"/>
            <a:ext cx="1872629" cy="33483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788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Direktorat Jenderal </a:t>
            </a:r>
            <a:r>
              <a:rPr lang="en-US" sz="788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788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 dan Cukai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788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Kementerian Keuangan RI</a:t>
            </a:r>
          </a:p>
        </p:txBody>
      </p:sp>
      <p:pic>
        <p:nvPicPr>
          <p:cNvPr id="10" name="Picture 11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175" y="6300788"/>
            <a:ext cx="91440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19064" y="115888"/>
            <a:ext cx="871537" cy="79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2"/>
          <p:cNvPicPr preferRelativeResize="0">
            <a:picLocks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223964" y="838200"/>
            <a:ext cx="7920037" cy="3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Connector 12"/>
          <p:cNvCxnSpPr/>
          <p:nvPr/>
        </p:nvCxnSpPr>
        <p:spPr>
          <a:xfrm rot="5400000">
            <a:off x="709613" y="509588"/>
            <a:ext cx="714375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2205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FFFF00">
                <a:alpha val="53000"/>
              </a:srgbClr>
            </a:gs>
            <a:gs pos="8000">
              <a:srgbClr val="FFFF00"/>
            </a:gs>
            <a:gs pos="18000">
              <a:schemeClr val="bg1"/>
            </a:gs>
            <a:gs pos="27000">
              <a:schemeClr val="accent5">
                <a:lumMod val="40000"/>
                <a:lumOff val="60000"/>
              </a:schemeClr>
            </a:gs>
            <a:gs pos="66000">
              <a:srgbClr val="2083C4"/>
            </a:gs>
          </a:gsLst>
          <a:lin ang="5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1690"/>
            <a:fld id="{549D80F0-4BD5-4EDB-8B91-27D40135107A}" type="datetime1">
              <a:rPr lang="id-ID" smtClean="0">
                <a:solidFill>
                  <a:prstClr val="black">
                    <a:tint val="75000"/>
                  </a:prstClr>
                </a:solidFill>
              </a:rPr>
              <a:pPr defTabSz="911690"/>
              <a:t>16/08/2018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1690"/>
            <a:r>
              <a:rPr lang="id-ID" smtClean="0">
                <a:solidFill>
                  <a:prstClr val="black">
                    <a:tint val="75000"/>
                  </a:prstClr>
                </a:solidFill>
              </a:rPr>
              <a:t>Central Transformation Office | CTO</a:t>
            </a: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482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defTabSz="911690"/>
            <a:fld id="{80519576-95A3-41B9-A8D1-207EE2532103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 defTabSz="911690"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936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3" r:id="rId10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Nama%20Consignee.docx" TargetMode="External"/><Relationship Id="rId2" Type="http://schemas.openxmlformats.org/officeDocument/2006/relationships/hyperlink" Target="NPWP%20CONSIGNEE%200000000.doc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WAKTU%20SUBMIT%20GROUNDHANDLING.docx" TargetMode="External"/><Relationship Id="rId5" Type="http://schemas.openxmlformats.org/officeDocument/2006/relationships/hyperlink" Target="DOKUMEN%20MAWB.jpeg" TargetMode="External"/><Relationship Id="rId4" Type="http://schemas.openxmlformats.org/officeDocument/2006/relationships/hyperlink" Target="outward%20belum%20rekon%20dan%20salah%20thn%20berangkat.docx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WAKTU%20SUBMIT%20NVOCC.docx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4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Pemberitahuan%20Registrasi.pdf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CEK%20AIRLINE%20ATAU%20GROUNDHANDLING%20TELAH%20SUBMIT%20BC11.docx" TargetMode="External"/><Relationship Id="rId2" Type="http://schemas.openxmlformats.org/officeDocument/2006/relationships/hyperlink" Target="Pengajuan%20rekon%20manual.docx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PETUNJUK%20REKONSILIASI%20NVOCC%20PADA%20MODUL%20VERSI%20107.pdf" TargetMode="External"/><Relationship Id="rId2" Type="http://schemas.openxmlformats.org/officeDocument/2006/relationships/hyperlink" Target="OM%20belumpecah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sahilmi\Pictures\line shadow.png"/>
          <p:cNvPicPr>
            <a:picLocks noChangeAspect="1" noChangeArrowheads="1"/>
          </p:cNvPicPr>
          <p:nvPr/>
        </p:nvPicPr>
        <p:blipFill>
          <a:blip r:embed="rId3" cstate="print"/>
          <a:srcRect l="74432" t="4286" r="23454" b="28152"/>
          <a:stretch>
            <a:fillRect/>
          </a:stretch>
        </p:blipFill>
        <p:spPr bwMode="auto">
          <a:xfrm>
            <a:off x="3132138" y="0"/>
            <a:ext cx="1428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775" y="1588"/>
            <a:ext cx="27114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5113" y="0"/>
            <a:ext cx="2987675" cy="7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/>
          <p:cNvPicPr>
            <a:picLocks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143125"/>
            <a:ext cx="1641475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1731963" y="2155825"/>
            <a:ext cx="7412037" cy="121443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accent1">
                  <a:lumMod val="20000"/>
                  <a:lumOff val="80000"/>
                </a:schemeClr>
              </a:gs>
              <a:gs pos="100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tx1"/>
                </a:solidFill>
              </a:rPr>
              <a:t>EVALUASI IMPLEMENTASI PMK </a:t>
            </a:r>
            <a:r>
              <a:rPr lang="en-US" sz="4000" b="1" dirty="0" smtClean="0">
                <a:solidFill>
                  <a:schemeClr val="tx1"/>
                </a:solidFill>
              </a:rPr>
              <a:t>NO. 158/PMK.04/2017</a:t>
            </a:r>
            <a:endParaRPr lang="id-ID" sz="4000" b="1" dirty="0">
              <a:solidFill>
                <a:schemeClr val="tx1"/>
              </a:solidFill>
            </a:endParaRPr>
          </a:p>
        </p:txBody>
      </p:sp>
      <p:pic>
        <p:nvPicPr>
          <p:cNvPr id="11" name="Picture 2"/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46238" y="2155825"/>
            <a:ext cx="73025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143000" y="4038600"/>
            <a:ext cx="6858000" cy="1219200"/>
          </a:xfr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AU" sz="2000" dirty="0" smtClean="0">
                <a:solidFill>
                  <a:schemeClr val="accent1">
                    <a:lumMod val="50000"/>
                  </a:schemeClr>
                </a:solidFill>
              </a:rPr>
              <a:t>KPU BC </a:t>
            </a:r>
            <a:r>
              <a:rPr lang="en-AU" sz="2000" dirty="0" err="1" smtClean="0">
                <a:solidFill>
                  <a:schemeClr val="accent1">
                    <a:lumMod val="50000"/>
                  </a:schemeClr>
                </a:solidFill>
              </a:rPr>
              <a:t>Tipe</a:t>
            </a:r>
            <a:r>
              <a:rPr lang="en-AU" sz="2000" dirty="0" smtClean="0">
                <a:solidFill>
                  <a:schemeClr val="accent1">
                    <a:lumMod val="50000"/>
                  </a:schemeClr>
                </a:solidFill>
              </a:rPr>
              <a:t> C </a:t>
            </a:r>
            <a:r>
              <a:rPr lang="en-AU" sz="2000" dirty="0" err="1" smtClean="0">
                <a:solidFill>
                  <a:schemeClr val="accent1">
                    <a:lumMod val="50000"/>
                  </a:schemeClr>
                </a:solidFill>
              </a:rPr>
              <a:t>Soekarno-Hatta</a:t>
            </a:r>
            <a:endParaRPr lang="en-AU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AU" sz="2000" dirty="0" err="1" smtClean="0">
                <a:solidFill>
                  <a:schemeClr val="accent1">
                    <a:lumMod val="50000"/>
                  </a:schemeClr>
                </a:solidFill>
              </a:rPr>
              <a:t>Kamis</a:t>
            </a:r>
            <a:r>
              <a:rPr lang="en-AU" sz="2000" dirty="0" smtClean="0">
                <a:solidFill>
                  <a:schemeClr val="accent1">
                    <a:lumMod val="50000"/>
                  </a:schemeClr>
                </a:solidFill>
              </a:rPr>
              <a:t>, 16 </a:t>
            </a:r>
            <a:r>
              <a:rPr lang="en-AU" sz="2000" dirty="0" err="1" smtClean="0">
                <a:solidFill>
                  <a:schemeClr val="accent1">
                    <a:lumMod val="50000"/>
                  </a:schemeClr>
                </a:solidFill>
              </a:rPr>
              <a:t>Agustus</a:t>
            </a:r>
            <a:r>
              <a:rPr lang="en-AU" sz="2000" dirty="0" smtClean="0">
                <a:solidFill>
                  <a:schemeClr val="accent1">
                    <a:lumMod val="50000"/>
                  </a:schemeClr>
                </a:solidFill>
              </a:rPr>
              <a:t> 2018</a:t>
            </a:r>
          </a:p>
        </p:txBody>
      </p:sp>
    </p:spTree>
    <p:extLst>
      <p:ext uri="{BB962C8B-B14F-4D97-AF65-F5344CB8AC3E}">
        <p14:creationId xmlns:p14="http://schemas.microsoft.com/office/powerpoint/2010/main" val="355195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143000" y="152400"/>
            <a:ext cx="7372350" cy="685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2400" dirty="0" err="1">
                <a:latin typeface="Arial Black" pitchFamily="34" charset="0"/>
              </a:rPr>
              <a:t>Kesalahan</a:t>
            </a:r>
            <a:r>
              <a:rPr lang="en-AU" sz="2400" dirty="0">
                <a:latin typeface="Arial Black" pitchFamily="34" charset="0"/>
              </a:rPr>
              <a:t> Y</a:t>
            </a:r>
            <a:r>
              <a:rPr lang="en-AU" sz="2400" dirty="0" smtClean="0">
                <a:latin typeface="Arial Black" pitchFamily="34" charset="0"/>
              </a:rPr>
              <a:t>ang </a:t>
            </a:r>
            <a:r>
              <a:rPr lang="en-AU" sz="2400" dirty="0" err="1" smtClean="0">
                <a:latin typeface="Arial Black" pitchFamily="34" charset="0"/>
              </a:rPr>
              <a:t>Sering</a:t>
            </a:r>
            <a:r>
              <a:rPr lang="en-AU" sz="2400" dirty="0" smtClean="0">
                <a:latin typeface="Arial Black" pitchFamily="34" charset="0"/>
              </a:rPr>
              <a:t> </a:t>
            </a:r>
            <a:r>
              <a:rPr lang="en-AU" sz="2400" dirty="0" err="1" smtClean="0">
                <a:latin typeface="Arial Black" pitchFamily="34" charset="0"/>
              </a:rPr>
              <a:t>Terjadi</a:t>
            </a:r>
            <a:endParaRPr lang="en-AU" sz="2400" dirty="0" smtClean="0">
              <a:latin typeface="Arial Black" pitchFamily="34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76200" y="990600"/>
            <a:ext cx="8839200" cy="52578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AU" sz="2400" dirty="0" err="1" smtClean="0"/>
              <a:t>Kesalahan</a:t>
            </a:r>
            <a:r>
              <a:rPr lang="en-AU" sz="2400" dirty="0" smtClean="0"/>
              <a:t> </a:t>
            </a:r>
            <a:r>
              <a:rPr lang="en-AU" sz="2400" dirty="0" err="1" smtClean="0"/>
              <a:t>Oleh</a:t>
            </a:r>
            <a:r>
              <a:rPr lang="en-AU" sz="2400" dirty="0" smtClean="0"/>
              <a:t> Airline/Ground Handling</a:t>
            </a:r>
          </a:p>
          <a:p>
            <a:pPr marL="914400" indent="-576263">
              <a:buFont typeface="Wingdings" pitchFamily="2" charset="2"/>
              <a:buChar char="ü"/>
              <a:tabLst>
                <a:tab pos="395288" algn="l"/>
              </a:tabLst>
            </a:pPr>
            <a:r>
              <a:rPr lang="en-AU" sz="2400" dirty="0" smtClean="0"/>
              <a:t>NPWP </a:t>
            </a:r>
            <a:r>
              <a:rPr lang="en-AU" sz="2400" dirty="0"/>
              <a:t>NVOCC/</a:t>
            </a:r>
            <a:r>
              <a:rPr lang="en-AU" sz="2400" dirty="0" err="1"/>
              <a:t>Penyelenggara</a:t>
            </a:r>
            <a:r>
              <a:rPr lang="en-AU" sz="2400" dirty="0"/>
              <a:t> </a:t>
            </a:r>
            <a:r>
              <a:rPr lang="en-AU" sz="2400" dirty="0" err="1" smtClean="0"/>
              <a:t>Pos</a:t>
            </a:r>
            <a:r>
              <a:rPr lang="en-AU" sz="2400" dirty="0" smtClean="0"/>
              <a:t> </a:t>
            </a:r>
            <a:r>
              <a:rPr lang="en-AU" sz="2400" dirty="0" err="1" smtClean="0">
                <a:hlinkClick r:id="rId2" action="ppaction://hlinkfile"/>
              </a:rPr>
              <a:t>tidak</a:t>
            </a:r>
            <a:r>
              <a:rPr lang="en-AU" sz="2400" dirty="0" smtClean="0">
                <a:hlinkClick r:id="rId2" action="ppaction://hlinkfile"/>
              </a:rPr>
              <a:t> </a:t>
            </a:r>
            <a:r>
              <a:rPr lang="en-AU" sz="2400" dirty="0" err="1" smtClean="0">
                <a:hlinkClick r:id="rId2" action="ppaction://hlinkfile"/>
              </a:rPr>
              <a:t>diisi</a:t>
            </a:r>
            <a:r>
              <a:rPr lang="en-AU" sz="2400" dirty="0" smtClean="0"/>
              <a:t> </a:t>
            </a:r>
            <a:r>
              <a:rPr lang="en-AU" sz="2400" dirty="0" err="1" smtClean="0"/>
              <a:t>dengan</a:t>
            </a:r>
            <a:r>
              <a:rPr lang="en-AU" sz="2400" dirty="0" smtClean="0"/>
              <a:t> </a:t>
            </a:r>
            <a:r>
              <a:rPr lang="en-AU" sz="2400" dirty="0" err="1" smtClean="0"/>
              <a:t>benar</a:t>
            </a:r>
            <a:r>
              <a:rPr lang="en-AU" sz="2400" dirty="0" smtClean="0"/>
              <a:t>.</a:t>
            </a:r>
          </a:p>
          <a:p>
            <a:pPr marL="914400" indent="-576263">
              <a:buFont typeface="Wingdings" pitchFamily="2" charset="2"/>
              <a:buChar char="ü"/>
              <a:tabLst>
                <a:tab pos="395288" algn="l"/>
              </a:tabLst>
            </a:pPr>
            <a:r>
              <a:rPr lang="en-AU" sz="2400" dirty="0" err="1" smtClean="0">
                <a:hlinkClick r:id="rId3" action="ppaction://hlinkfile"/>
              </a:rPr>
              <a:t>Nama</a:t>
            </a:r>
            <a:r>
              <a:rPr lang="en-AU" sz="2400" dirty="0" smtClean="0">
                <a:hlinkClick r:id="rId3" action="ppaction://hlinkfile"/>
              </a:rPr>
              <a:t> </a:t>
            </a:r>
            <a:r>
              <a:rPr lang="en-AU" sz="2400" dirty="0">
                <a:hlinkClick r:id="rId3" action="ppaction://hlinkfile"/>
              </a:rPr>
              <a:t>NVOCC</a:t>
            </a:r>
            <a:r>
              <a:rPr lang="en-AU" sz="2400" dirty="0"/>
              <a:t>/</a:t>
            </a:r>
            <a:r>
              <a:rPr lang="en-AU" sz="2400" dirty="0" err="1"/>
              <a:t>Penyelenggara</a:t>
            </a:r>
            <a:r>
              <a:rPr lang="en-AU" sz="2400" dirty="0"/>
              <a:t> </a:t>
            </a:r>
            <a:r>
              <a:rPr lang="en-AU" sz="2400" dirty="0" err="1"/>
              <a:t>Pos</a:t>
            </a:r>
            <a:r>
              <a:rPr lang="en-AU" sz="2400" dirty="0"/>
              <a:t> </a:t>
            </a:r>
            <a:r>
              <a:rPr lang="en-AU" sz="2400" dirty="0" err="1"/>
              <a:t>tidak</a:t>
            </a:r>
            <a:r>
              <a:rPr lang="en-AU" sz="2400" dirty="0"/>
              <a:t> </a:t>
            </a:r>
            <a:r>
              <a:rPr lang="en-AU" sz="2400" dirty="0" err="1"/>
              <a:t>diisi</a:t>
            </a:r>
            <a:r>
              <a:rPr lang="en-AU" sz="2400" dirty="0"/>
              <a:t> </a:t>
            </a:r>
            <a:r>
              <a:rPr lang="en-AU" sz="2400" dirty="0" err="1"/>
              <a:t>dengan</a:t>
            </a:r>
            <a:r>
              <a:rPr lang="en-AU" sz="2400" dirty="0"/>
              <a:t> </a:t>
            </a:r>
            <a:r>
              <a:rPr lang="en-AU" sz="2400" dirty="0" err="1"/>
              <a:t>benar</a:t>
            </a:r>
            <a:r>
              <a:rPr lang="en-AU" sz="2400" dirty="0" smtClean="0"/>
              <a:t>.</a:t>
            </a:r>
          </a:p>
          <a:p>
            <a:pPr marL="914400" indent="-576263">
              <a:buFont typeface="Wingdings" pitchFamily="2" charset="2"/>
              <a:buChar char="ü"/>
              <a:tabLst>
                <a:tab pos="395288" algn="l"/>
              </a:tabLst>
            </a:pPr>
            <a:r>
              <a:rPr lang="en-AU" sz="2400" dirty="0" err="1" smtClean="0"/>
              <a:t>Kesalahan</a:t>
            </a:r>
            <a:r>
              <a:rPr lang="en-AU" sz="2400" dirty="0" smtClean="0"/>
              <a:t> </a:t>
            </a:r>
            <a:r>
              <a:rPr lang="en-AU" sz="2400" dirty="0" err="1" smtClean="0"/>
              <a:t>pengisian</a:t>
            </a:r>
            <a:r>
              <a:rPr lang="en-AU" sz="2400" dirty="0" smtClean="0"/>
              <a:t> </a:t>
            </a:r>
            <a:r>
              <a:rPr lang="en-AU" sz="2400" dirty="0" err="1" smtClean="0"/>
              <a:t>Jenis</a:t>
            </a:r>
            <a:r>
              <a:rPr lang="en-AU" sz="2400" dirty="0" smtClean="0"/>
              <a:t> </a:t>
            </a:r>
            <a:r>
              <a:rPr lang="en-AU" sz="2400" dirty="0" err="1" smtClean="0"/>
              <a:t>Pos</a:t>
            </a:r>
            <a:r>
              <a:rPr lang="en-AU" sz="2400" dirty="0" smtClean="0"/>
              <a:t> (</a:t>
            </a:r>
            <a:r>
              <a:rPr lang="en-AU" sz="2400" dirty="0" err="1" smtClean="0"/>
              <a:t>consol</a:t>
            </a:r>
            <a:r>
              <a:rPr lang="en-AU" sz="2400" dirty="0" smtClean="0"/>
              <a:t>/</a:t>
            </a:r>
            <a:r>
              <a:rPr lang="en-AU" sz="2400" dirty="0" err="1" smtClean="0"/>
              <a:t>nonconsol</a:t>
            </a:r>
            <a:r>
              <a:rPr lang="en-AU" sz="2400" dirty="0" smtClean="0"/>
              <a:t>/partial)</a:t>
            </a:r>
          </a:p>
          <a:p>
            <a:pPr marL="914400" indent="-576263">
              <a:buFont typeface="Wingdings" pitchFamily="2" charset="2"/>
              <a:buChar char="ü"/>
              <a:tabLst>
                <a:tab pos="395288" algn="l"/>
              </a:tabLst>
            </a:pPr>
            <a:r>
              <a:rPr lang="en-AU" sz="2400" dirty="0"/>
              <a:t>Salah input </a:t>
            </a:r>
            <a:r>
              <a:rPr lang="en-AU" sz="2400" dirty="0" err="1"/>
              <a:t>waktu</a:t>
            </a:r>
            <a:r>
              <a:rPr lang="en-AU" sz="2400" dirty="0"/>
              <a:t> </a:t>
            </a:r>
            <a:r>
              <a:rPr lang="en-AU" sz="2400" dirty="0" err="1"/>
              <a:t>kedatangan</a:t>
            </a:r>
            <a:r>
              <a:rPr lang="en-AU" sz="2400" dirty="0"/>
              <a:t>/</a:t>
            </a:r>
            <a:r>
              <a:rPr lang="en-AU" sz="2400" dirty="0" err="1">
                <a:hlinkClick r:id="rId4" action="ppaction://hlinkfile"/>
              </a:rPr>
              <a:t>keberangkatan</a:t>
            </a:r>
            <a:endParaRPr lang="en-AU" sz="2400" dirty="0" smtClean="0"/>
          </a:p>
          <a:p>
            <a:pPr marL="914400" indent="-576263">
              <a:buFont typeface="Wingdings" pitchFamily="2" charset="2"/>
              <a:buChar char="ü"/>
              <a:tabLst>
                <a:tab pos="395288" algn="l"/>
              </a:tabLst>
            </a:pPr>
            <a:r>
              <a:rPr lang="en-AU" sz="2400" dirty="0" smtClean="0"/>
              <a:t>Salah Input </a:t>
            </a:r>
            <a:r>
              <a:rPr lang="en-AU" sz="2400" dirty="0" err="1" smtClean="0">
                <a:hlinkClick r:id="rId5" action="ppaction://hlinkfile"/>
              </a:rPr>
              <a:t>Tanggal</a:t>
            </a:r>
            <a:r>
              <a:rPr lang="en-AU" sz="2400" dirty="0" smtClean="0">
                <a:hlinkClick r:id="rId5" action="ppaction://hlinkfile"/>
              </a:rPr>
              <a:t> Master </a:t>
            </a:r>
            <a:r>
              <a:rPr lang="en-AU" sz="2400" dirty="0" smtClean="0"/>
              <a:t>AWB (</a:t>
            </a:r>
            <a:r>
              <a:rPr lang="en-AU" sz="2400" dirty="0" err="1" smtClean="0"/>
              <a:t>pencarian</a:t>
            </a:r>
            <a:r>
              <a:rPr lang="en-AU" sz="2400" dirty="0" smtClean="0"/>
              <a:t> di portal </a:t>
            </a:r>
            <a:r>
              <a:rPr lang="en-AU" sz="2400" dirty="0" err="1" smtClean="0"/>
              <a:t>kedapatan</a:t>
            </a:r>
            <a:r>
              <a:rPr lang="en-AU" sz="2400" dirty="0" smtClean="0"/>
              <a:t> data </a:t>
            </a:r>
            <a:r>
              <a:rPr lang="en-AU" sz="2400" dirty="0" err="1" smtClean="0"/>
              <a:t>tidak</a:t>
            </a:r>
            <a:r>
              <a:rPr lang="en-AU" sz="2400" dirty="0" smtClean="0"/>
              <a:t> </a:t>
            </a:r>
            <a:r>
              <a:rPr lang="en-AU" sz="2400" dirty="0" err="1" smtClean="0"/>
              <a:t>ditemukan</a:t>
            </a:r>
            <a:r>
              <a:rPr lang="en-AU" sz="2400" dirty="0" smtClean="0"/>
              <a:t>)</a:t>
            </a:r>
          </a:p>
          <a:p>
            <a:pPr marL="914400" indent="-576263">
              <a:buFont typeface="Wingdings" pitchFamily="2" charset="2"/>
              <a:buChar char="ü"/>
              <a:tabLst>
                <a:tab pos="395288" algn="l"/>
              </a:tabLst>
            </a:pPr>
            <a:r>
              <a:rPr lang="en-AU" sz="2400" dirty="0" err="1" smtClean="0"/>
              <a:t>Jika</a:t>
            </a:r>
            <a:r>
              <a:rPr lang="en-AU" sz="2400" dirty="0" smtClean="0"/>
              <a:t> </a:t>
            </a:r>
            <a:r>
              <a:rPr lang="en-AU" sz="2400" dirty="0" err="1" smtClean="0"/>
              <a:t>ada</a:t>
            </a:r>
            <a:r>
              <a:rPr lang="en-AU" sz="2400" dirty="0" smtClean="0"/>
              <a:t> </a:t>
            </a:r>
            <a:r>
              <a:rPr lang="en-AU" sz="2400" dirty="0" err="1" smtClean="0"/>
              <a:t>kedatangan</a:t>
            </a:r>
            <a:r>
              <a:rPr lang="en-AU" sz="2400" dirty="0" smtClean="0"/>
              <a:t>/</a:t>
            </a:r>
            <a:r>
              <a:rPr lang="en-AU" sz="2400" dirty="0" err="1" smtClean="0"/>
              <a:t>keberangkatan</a:t>
            </a:r>
            <a:r>
              <a:rPr lang="en-AU" sz="2400" dirty="0" smtClean="0"/>
              <a:t> </a:t>
            </a:r>
            <a:r>
              <a:rPr lang="en-AU" sz="2400" dirty="0" err="1" smtClean="0"/>
              <a:t>pesawat</a:t>
            </a:r>
            <a:r>
              <a:rPr lang="en-AU" sz="2400" dirty="0" smtClean="0"/>
              <a:t> yang cancel, agar BC1.1 yang </a:t>
            </a:r>
            <a:r>
              <a:rPr lang="en-AU" sz="2400" dirty="0" err="1" smtClean="0"/>
              <a:t>sudah</a:t>
            </a:r>
            <a:r>
              <a:rPr lang="en-AU" sz="2400" dirty="0" smtClean="0"/>
              <a:t> </a:t>
            </a:r>
            <a:r>
              <a:rPr lang="en-AU" sz="2400" dirty="0" err="1" smtClean="0"/>
              <a:t>didapat</a:t>
            </a:r>
            <a:r>
              <a:rPr lang="en-AU" sz="2400" dirty="0" smtClean="0"/>
              <a:t> </a:t>
            </a:r>
            <a:r>
              <a:rPr lang="en-AU" sz="2400" dirty="0" err="1" smtClean="0"/>
              <a:t>untuk</a:t>
            </a:r>
            <a:r>
              <a:rPr lang="en-AU" sz="2400" dirty="0" smtClean="0"/>
              <a:t> </a:t>
            </a:r>
            <a:r>
              <a:rPr lang="en-AU" sz="2400" dirty="0" err="1" smtClean="0"/>
              <a:t>dilakukan</a:t>
            </a:r>
            <a:r>
              <a:rPr lang="en-AU" sz="2400" dirty="0" smtClean="0"/>
              <a:t> </a:t>
            </a:r>
            <a:r>
              <a:rPr lang="en-AU" sz="2400" dirty="0" err="1" smtClean="0"/>
              <a:t>perubahan</a:t>
            </a:r>
            <a:r>
              <a:rPr lang="en-AU" sz="2400" dirty="0" smtClean="0"/>
              <a:t> </a:t>
            </a:r>
            <a:r>
              <a:rPr lang="en-AU" sz="2400" dirty="0" err="1" smtClean="0"/>
              <a:t>waktu</a:t>
            </a:r>
            <a:r>
              <a:rPr lang="en-AU" sz="2400" dirty="0" smtClean="0"/>
              <a:t> </a:t>
            </a:r>
            <a:r>
              <a:rPr lang="en-AU" sz="2400" dirty="0" err="1" smtClean="0"/>
              <a:t>kedatangan</a:t>
            </a:r>
            <a:r>
              <a:rPr lang="en-AU" sz="2400" dirty="0" smtClean="0"/>
              <a:t>/ </a:t>
            </a:r>
            <a:r>
              <a:rPr lang="en-AU" sz="2400" dirty="0" err="1" smtClean="0"/>
              <a:t>keberangkatan</a:t>
            </a:r>
            <a:endParaRPr lang="en-AU" sz="2400" dirty="0"/>
          </a:p>
          <a:p>
            <a:pPr marL="914400" indent="-576263">
              <a:buFont typeface="Wingdings" pitchFamily="2" charset="2"/>
              <a:buChar char="ü"/>
              <a:tabLst>
                <a:tab pos="395288" algn="l"/>
              </a:tabLst>
            </a:pPr>
            <a:r>
              <a:rPr lang="en-AU" sz="2400" dirty="0" err="1" smtClean="0"/>
              <a:t>Hindari</a:t>
            </a:r>
            <a:r>
              <a:rPr lang="en-AU" sz="2400" dirty="0" smtClean="0"/>
              <a:t> </a:t>
            </a:r>
            <a:r>
              <a:rPr lang="en-AU" sz="2400" dirty="0" err="1" smtClean="0">
                <a:hlinkClick r:id="rId6" action="ppaction://hlinkfile"/>
              </a:rPr>
              <a:t>keterlambatan</a:t>
            </a:r>
            <a:r>
              <a:rPr lang="en-AU" sz="2400" dirty="0" smtClean="0"/>
              <a:t> </a:t>
            </a:r>
            <a:r>
              <a:rPr lang="en-AU" sz="2400" dirty="0" err="1" smtClean="0"/>
              <a:t>penyampaian</a:t>
            </a:r>
            <a:r>
              <a:rPr lang="en-AU" sz="2400" dirty="0" smtClean="0"/>
              <a:t> RKSP, Inward </a:t>
            </a:r>
            <a:r>
              <a:rPr lang="en-AU" sz="2400" dirty="0" err="1" smtClean="0"/>
              <a:t>dan</a:t>
            </a:r>
            <a:r>
              <a:rPr lang="en-AU" sz="2400" dirty="0" smtClean="0"/>
              <a:t> Outward.</a:t>
            </a:r>
          </a:p>
          <a:p>
            <a:pPr marL="914400" indent="-576263">
              <a:buFont typeface="Wingdings" pitchFamily="2" charset="2"/>
              <a:buChar char="ü"/>
              <a:tabLst>
                <a:tab pos="395288" algn="l"/>
              </a:tabLst>
            </a:pPr>
            <a:endParaRPr lang="en-AU" dirty="0"/>
          </a:p>
          <a:p>
            <a:pPr marL="914400" indent="-576263">
              <a:buFont typeface="Wingdings" pitchFamily="2" charset="2"/>
              <a:buChar char="ü"/>
              <a:tabLst>
                <a:tab pos="395288" algn="l"/>
              </a:tabLst>
            </a:pPr>
            <a:endParaRPr lang="en-AU" dirty="0" smtClean="0"/>
          </a:p>
          <a:p>
            <a:pPr>
              <a:buFont typeface="Wingdings" pitchFamily="2" charset="2"/>
              <a:buChar char="ü"/>
            </a:pPr>
            <a:endParaRPr lang="en-AU" dirty="0"/>
          </a:p>
          <a:p>
            <a:pPr>
              <a:buFont typeface="Wingdings" pitchFamily="2" charset="2"/>
              <a:buChar char="ü"/>
            </a:pPr>
            <a:endParaRPr lang="en-AU" dirty="0" smtClean="0"/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5827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143000" y="152400"/>
            <a:ext cx="7372350" cy="685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2400" dirty="0" err="1">
                <a:latin typeface="Arial Black" pitchFamily="34" charset="0"/>
              </a:rPr>
              <a:t>Kesalahan</a:t>
            </a:r>
            <a:r>
              <a:rPr lang="en-AU" sz="2400" dirty="0">
                <a:latin typeface="Arial Black" pitchFamily="34" charset="0"/>
              </a:rPr>
              <a:t> Yang </a:t>
            </a:r>
            <a:r>
              <a:rPr lang="en-AU" sz="2400" dirty="0" err="1">
                <a:latin typeface="Arial Black" pitchFamily="34" charset="0"/>
              </a:rPr>
              <a:t>Sering</a:t>
            </a:r>
            <a:r>
              <a:rPr lang="en-AU" sz="2400" dirty="0">
                <a:latin typeface="Arial Black" pitchFamily="34" charset="0"/>
              </a:rPr>
              <a:t> </a:t>
            </a:r>
            <a:r>
              <a:rPr lang="en-AU" sz="2400" dirty="0" err="1">
                <a:latin typeface="Arial Black" pitchFamily="34" charset="0"/>
              </a:rPr>
              <a:t>Terjadi</a:t>
            </a:r>
            <a:endParaRPr lang="en-AU" sz="2400" dirty="0">
              <a:latin typeface="Arial Black" pitchFamily="34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76200" y="990600"/>
            <a:ext cx="8839200" cy="52578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AU" sz="2400" dirty="0" err="1"/>
              <a:t>Kesalahan</a:t>
            </a:r>
            <a:r>
              <a:rPr lang="en-AU" sz="2400" dirty="0"/>
              <a:t> </a:t>
            </a:r>
            <a:r>
              <a:rPr lang="en-AU" sz="2400" dirty="0" err="1"/>
              <a:t>oleh</a:t>
            </a:r>
            <a:r>
              <a:rPr lang="en-AU" sz="2400" dirty="0"/>
              <a:t> NVOCC/</a:t>
            </a:r>
            <a:r>
              <a:rPr lang="en-AU" sz="2400" dirty="0" err="1"/>
              <a:t>Penyelenggara</a:t>
            </a:r>
            <a:r>
              <a:rPr lang="en-AU" sz="2400" dirty="0"/>
              <a:t> </a:t>
            </a:r>
            <a:r>
              <a:rPr lang="en-AU" sz="2400" dirty="0" err="1"/>
              <a:t>Pos</a:t>
            </a:r>
            <a:endParaRPr lang="en-AU" sz="2400" dirty="0"/>
          </a:p>
          <a:p>
            <a:pPr marL="914400" indent="-576263">
              <a:buFont typeface="Wingdings" pitchFamily="2" charset="2"/>
              <a:buChar char="ü"/>
              <a:tabLst>
                <a:tab pos="395288" algn="l"/>
              </a:tabLst>
            </a:pPr>
            <a:r>
              <a:rPr lang="en-AU" sz="2400" dirty="0" err="1" smtClean="0"/>
              <a:t>Nama</a:t>
            </a:r>
            <a:r>
              <a:rPr lang="en-AU" sz="2400" dirty="0" smtClean="0"/>
              <a:t> </a:t>
            </a:r>
            <a:r>
              <a:rPr lang="en-AU" sz="2400" dirty="0" err="1" smtClean="0"/>
              <a:t>sarana</a:t>
            </a:r>
            <a:r>
              <a:rPr lang="en-AU" sz="2400" dirty="0" smtClean="0"/>
              <a:t> </a:t>
            </a:r>
            <a:r>
              <a:rPr lang="en-AU" sz="2400" dirty="0" err="1" smtClean="0"/>
              <a:t>pengangkut</a:t>
            </a:r>
            <a:r>
              <a:rPr lang="en-AU" sz="2400" dirty="0" smtClean="0"/>
              <a:t> </a:t>
            </a:r>
            <a:r>
              <a:rPr lang="en-AU" sz="2400" dirty="0" err="1" smtClean="0"/>
              <a:t>dan</a:t>
            </a:r>
            <a:r>
              <a:rPr lang="en-AU" sz="2400" dirty="0" smtClean="0"/>
              <a:t> No Flight </a:t>
            </a:r>
            <a:r>
              <a:rPr lang="en-AU" sz="2400" dirty="0" err="1" smtClean="0"/>
              <a:t>diinput</a:t>
            </a:r>
            <a:r>
              <a:rPr lang="en-AU" sz="2400" dirty="0" smtClean="0"/>
              <a:t> </a:t>
            </a:r>
            <a:r>
              <a:rPr lang="en-AU" sz="2400" dirty="0" err="1" smtClean="0"/>
              <a:t>berbeda</a:t>
            </a:r>
            <a:r>
              <a:rPr lang="en-AU" sz="2400" dirty="0" smtClean="0"/>
              <a:t> </a:t>
            </a:r>
            <a:r>
              <a:rPr lang="en-AU" sz="2400" dirty="0" err="1" smtClean="0"/>
              <a:t>dengan</a:t>
            </a:r>
            <a:r>
              <a:rPr lang="en-AU" sz="2400" dirty="0" smtClean="0"/>
              <a:t> yang </a:t>
            </a:r>
            <a:r>
              <a:rPr lang="en-AU" sz="2400" dirty="0" err="1" smtClean="0"/>
              <a:t>diinput</a:t>
            </a:r>
            <a:r>
              <a:rPr lang="en-AU" sz="2400" dirty="0" smtClean="0"/>
              <a:t> </a:t>
            </a:r>
            <a:r>
              <a:rPr lang="en-AU" sz="2400" dirty="0" err="1" smtClean="0"/>
              <a:t>oleh</a:t>
            </a:r>
            <a:r>
              <a:rPr lang="en-AU" sz="2400" dirty="0" smtClean="0"/>
              <a:t> airline/ground handling.</a:t>
            </a:r>
          </a:p>
          <a:p>
            <a:pPr marL="914400" indent="-576263">
              <a:buFont typeface="Wingdings" pitchFamily="2" charset="2"/>
              <a:buChar char="ü"/>
              <a:tabLst>
                <a:tab pos="395288" algn="l"/>
              </a:tabLst>
            </a:pPr>
            <a:r>
              <a:rPr lang="en-AU" sz="2400" dirty="0" smtClean="0"/>
              <a:t>Salah input </a:t>
            </a:r>
            <a:r>
              <a:rPr lang="en-AU" sz="2400" dirty="0" err="1" smtClean="0"/>
              <a:t>waktu</a:t>
            </a:r>
            <a:r>
              <a:rPr lang="en-AU" sz="2400" dirty="0" smtClean="0"/>
              <a:t> </a:t>
            </a:r>
            <a:r>
              <a:rPr lang="en-AU" sz="2400" dirty="0" err="1" smtClean="0"/>
              <a:t>kedatangan</a:t>
            </a:r>
            <a:r>
              <a:rPr lang="en-AU" sz="2400" dirty="0" smtClean="0"/>
              <a:t>/</a:t>
            </a:r>
            <a:r>
              <a:rPr lang="en-AU" sz="2400" dirty="0" err="1" smtClean="0"/>
              <a:t>keberangkatan</a:t>
            </a:r>
            <a:r>
              <a:rPr lang="en-AU" sz="2400" dirty="0" smtClean="0"/>
              <a:t>.</a:t>
            </a:r>
          </a:p>
          <a:p>
            <a:pPr marL="914400" indent="-576263">
              <a:buFont typeface="Wingdings" pitchFamily="2" charset="2"/>
              <a:buChar char="ü"/>
              <a:tabLst>
                <a:tab pos="395288" algn="l"/>
              </a:tabLst>
            </a:pPr>
            <a:r>
              <a:rPr lang="en-AU" sz="2400" dirty="0" smtClean="0"/>
              <a:t>Salah input </a:t>
            </a:r>
            <a:r>
              <a:rPr lang="en-AU" sz="2400" dirty="0" err="1" smtClean="0"/>
              <a:t>kelompok</a:t>
            </a:r>
            <a:r>
              <a:rPr lang="en-AU" sz="2400" dirty="0" smtClean="0"/>
              <a:t> pos.</a:t>
            </a:r>
          </a:p>
          <a:p>
            <a:pPr marL="914400" indent="-576263">
              <a:buFont typeface="Wingdings" pitchFamily="2" charset="2"/>
              <a:buChar char="ü"/>
              <a:tabLst>
                <a:tab pos="395288" algn="l"/>
              </a:tabLst>
            </a:pPr>
            <a:r>
              <a:rPr lang="en-AU" sz="2400" dirty="0" err="1" smtClean="0"/>
              <a:t>Kedatangan</a:t>
            </a:r>
            <a:r>
              <a:rPr lang="en-AU" sz="2400" dirty="0" smtClean="0"/>
              <a:t>/</a:t>
            </a:r>
            <a:r>
              <a:rPr lang="en-AU" sz="2400" dirty="0" err="1" smtClean="0"/>
              <a:t>keberangkatan</a:t>
            </a:r>
            <a:r>
              <a:rPr lang="en-AU" sz="2400" dirty="0" smtClean="0"/>
              <a:t> partial, </a:t>
            </a:r>
            <a:r>
              <a:rPr lang="en-AU" sz="2400" dirty="0" err="1" smtClean="0"/>
              <a:t>diinput</a:t>
            </a:r>
            <a:r>
              <a:rPr lang="en-AU" sz="2400" dirty="0" smtClean="0"/>
              <a:t> full.</a:t>
            </a:r>
          </a:p>
          <a:p>
            <a:pPr marL="914400" indent="-576263">
              <a:buFont typeface="Wingdings" pitchFamily="2" charset="2"/>
              <a:buChar char="ü"/>
              <a:tabLst>
                <a:tab pos="395288" algn="l"/>
              </a:tabLst>
            </a:pPr>
            <a:r>
              <a:rPr lang="en-AU" sz="2400" dirty="0" err="1"/>
              <a:t>Hindari</a:t>
            </a:r>
            <a:r>
              <a:rPr lang="en-AU" sz="2400" dirty="0"/>
              <a:t> </a:t>
            </a:r>
            <a:r>
              <a:rPr lang="en-AU" sz="2400" dirty="0" err="1" smtClean="0">
                <a:hlinkClick r:id="rId2" action="ppaction://hlinkfile"/>
              </a:rPr>
              <a:t>keterlambatan</a:t>
            </a:r>
            <a:r>
              <a:rPr lang="en-AU" sz="2400" dirty="0" smtClean="0"/>
              <a:t> </a:t>
            </a:r>
            <a:r>
              <a:rPr lang="en-AU" sz="2400" dirty="0" err="1"/>
              <a:t>penyampaian</a:t>
            </a:r>
            <a:r>
              <a:rPr lang="en-AU" sz="2400" dirty="0"/>
              <a:t> </a:t>
            </a:r>
            <a:r>
              <a:rPr lang="en-AU" sz="2400" dirty="0" smtClean="0"/>
              <a:t>Inward </a:t>
            </a:r>
            <a:r>
              <a:rPr lang="en-AU" sz="2400" dirty="0" err="1"/>
              <a:t>dan</a:t>
            </a:r>
            <a:r>
              <a:rPr lang="en-AU" sz="2400" dirty="0"/>
              <a:t> Outward.</a:t>
            </a:r>
          </a:p>
          <a:p>
            <a:pPr marL="914400" indent="-576263">
              <a:buFont typeface="Wingdings" pitchFamily="2" charset="2"/>
              <a:buChar char="ü"/>
              <a:tabLst>
                <a:tab pos="395288" algn="l"/>
              </a:tabLst>
            </a:pPr>
            <a:endParaRPr lang="en-AU" sz="2400" dirty="0" smtClean="0"/>
          </a:p>
          <a:p>
            <a:pPr marL="338137" indent="0">
              <a:buNone/>
              <a:tabLst>
                <a:tab pos="395288" algn="l"/>
              </a:tabLst>
            </a:pPr>
            <a:endParaRPr lang="en-AU" sz="2400" dirty="0" smtClean="0"/>
          </a:p>
          <a:p>
            <a:pPr>
              <a:buFont typeface="Wingdings" pitchFamily="2" charset="2"/>
              <a:buChar char="ü"/>
            </a:pPr>
            <a:endParaRPr lang="en-AU" dirty="0"/>
          </a:p>
          <a:p>
            <a:pPr>
              <a:buFont typeface="Wingdings" pitchFamily="2" charset="2"/>
              <a:buChar char="ü"/>
            </a:pPr>
            <a:endParaRPr lang="en-AU" dirty="0" smtClean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0941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6427699"/>
              </p:ext>
            </p:extLst>
          </p:nvPr>
        </p:nvGraphicFramePr>
        <p:xfrm>
          <a:off x="990600" y="1143000"/>
          <a:ext cx="7524750" cy="45720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92780"/>
                <a:gridCol w="6831970"/>
              </a:tblGrid>
              <a:tr h="3359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 err="1">
                          <a:effectLst/>
                        </a:rPr>
                        <a:t>Kode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</a:rPr>
                        <a:t>Nama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053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6717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>
                          <a:effectLst/>
                        </a:rPr>
                        <a:t>01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>
                          <a:effectLst/>
                        </a:rPr>
                        <a:t>Barang Impor Yang Kewajiban Pabeannya diselesaikan di kantor pabean setempat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359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>
                          <a:effectLst/>
                        </a:rPr>
                        <a:t>02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>
                          <a:effectLst/>
                        </a:rPr>
                        <a:t>Barang Impor Angkut Lanjut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359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>
                          <a:effectLst/>
                        </a:rPr>
                        <a:t>03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>
                          <a:effectLst/>
                        </a:rPr>
                        <a:t>Barang Impor Angkut Terus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359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>
                          <a:effectLst/>
                        </a:rPr>
                        <a:t>04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>
                          <a:effectLst/>
                        </a:rPr>
                        <a:t>Barang Ekspor Angkut Lanjut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359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>
                          <a:effectLst/>
                        </a:rPr>
                        <a:t>05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>
                          <a:effectLst/>
                        </a:rPr>
                        <a:t>Barang Ekspor Angkut Terus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6717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>
                          <a:effectLst/>
                        </a:rPr>
                        <a:t>07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>
                          <a:effectLst/>
                        </a:rPr>
                        <a:t>Barang asal TLDDP yang diangkut dari satu kawasan pabean ke kawasan pabean lainnya melalui LDP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6717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>
                          <a:effectLst/>
                        </a:rPr>
                        <a:t>08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>
                          <a:effectLst/>
                        </a:rPr>
                        <a:t>Peti kemas kosong (Empty Container) yang kewajiban pabeannya diselesaikan di kantor pabean setempat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359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>
                          <a:effectLst/>
                        </a:rPr>
                        <a:t>09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>
                          <a:effectLst/>
                        </a:rPr>
                        <a:t>Barang ekspor didaftar dan dimuat di KPBC setempat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359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>
                          <a:effectLst/>
                        </a:rPr>
                        <a:t>10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 err="1">
                          <a:effectLst/>
                        </a:rPr>
                        <a:t>Barang</a:t>
                      </a:r>
                      <a:r>
                        <a:rPr lang="en-AU" sz="1800" dirty="0">
                          <a:effectLst/>
                        </a:rPr>
                        <a:t> </a:t>
                      </a:r>
                      <a:r>
                        <a:rPr lang="en-AU" sz="1800" dirty="0" err="1">
                          <a:effectLst/>
                        </a:rPr>
                        <a:t>ekspor</a:t>
                      </a:r>
                      <a:r>
                        <a:rPr lang="en-AU" sz="1800" dirty="0">
                          <a:effectLst/>
                        </a:rPr>
                        <a:t> </a:t>
                      </a:r>
                      <a:r>
                        <a:rPr lang="en-AU" sz="1800" dirty="0" err="1">
                          <a:effectLst/>
                        </a:rPr>
                        <a:t>dari</a:t>
                      </a:r>
                      <a:r>
                        <a:rPr lang="en-AU" sz="1800" dirty="0">
                          <a:effectLst/>
                        </a:rPr>
                        <a:t> KPBC lain </a:t>
                      </a:r>
                      <a:r>
                        <a:rPr lang="en-AU" sz="1800" dirty="0" err="1">
                          <a:effectLst/>
                        </a:rPr>
                        <a:t>dimuat</a:t>
                      </a:r>
                      <a:r>
                        <a:rPr lang="en-AU" sz="1800" dirty="0">
                          <a:effectLst/>
                        </a:rPr>
                        <a:t> di KPBC </a:t>
                      </a:r>
                      <a:r>
                        <a:rPr lang="en-AU" sz="1800" dirty="0" err="1">
                          <a:effectLst/>
                        </a:rPr>
                        <a:t>setempat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1143000" y="152400"/>
            <a:ext cx="7372350" cy="685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sz="2400" dirty="0" smtClean="0">
                <a:latin typeface="Arial Black" pitchFamily="34" charset="0"/>
              </a:rPr>
              <a:t>Kelompok Pos</a:t>
            </a:r>
          </a:p>
        </p:txBody>
      </p:sp>
    </p:spTree>
    <p:extLst>
      <p:ext uri="{BB962C8B-B14F-4D97-AF65-F5344CB8AC3E}">
        <p14:creationId xmlns:p14="http://schemas.microsoft.com/office/powerpoint/2010/main" val="59794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5725054"/>
              </p:ext>
            </p:extLst>
          </p:nvPr>
        </p:nvGraphicFramePr>
        <p:xfrm>
          <a:off x="762000" y="990598"/>
          <a:ext cx="7753350" cy="51863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59235"/>
                <a:gridCol w="7194115"/>
              </a:tblGrid>
              <a:tr h="2593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300" dirty="0">
                          <a:effectLst/>
                        </a:rPr>
                        <a:t>11</a:t>
                      </a:r>
                      <a:endParaRPr lang="en-A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300">
                          <a:effectLst/>
                        </a:rPr>
                        <a:t>Peti kemas kosong (empty container) yang diangkut lanjut</a:t>
                      </a:r>
                      <a:endParaRPr lang="en-A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593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300">
                          <a:effectLst/>
                        </a:rPr>
                        <a:t>12</a:t>
                      </a:r>
                      <a:endParaRPr lang="en-A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300">
                          <a:effectLst/>
                        </a:rPr>
                        <a:t>Peti kemas kosong (empty container) yang diangkut terus</a:t>
                      </a:r>
                      <a:endParaRPr lang="en-A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7779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300">
                          <a:effectLst/>
                        </a:rPr>
                        <a:t>20</a:t>
                      </a:r>
                      <a:endParaRPr lang="en-A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300">
                          <a:effectLst/>
                        </a:rPr>
                        <a:t>Barang Asal Luar Daerah atau peti kemas kosong yang kewajiban pabeannya diselesaikan di Kantor Pabean di Kawasan Bebas</a:t>
                      </a:r>
                      <a:endParaRPr lang="en-A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7779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300">
                          <a:effectLst/>
                        </a:rPr>
                        <a:t>21</a:t>
                      </a:r>
                      <a:endParaRPr lang="en-A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300">
                          <a:effectLst/>
                        </a:rPr>
                        <a:t>Barang Asal Luar Daerah atau peti kemas kosong yang kewajiban pabeannya tidak diselesaikan di Kantor Pabean di Kawasan Bebas</a:t>
                      </a:r>
                      <a:endParaRPr lang="en-A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7779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300">
                          <a:effectLst/>
                        </a:rPr>
                        <a:t>22</a:t>
                      </a:r>
                      <a:endParaRPr lang="en-A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300">
                          <a:effectLst/>
                        </a:rPr>
                        <a:t>Barang Asal Kawasan Bebas lain atau peti kemas kosong yang kewajiban pabeannya diselesaikan di Kantor Pabean di Kawasan Bebas</a:t>
                      </a:r>
                      <a:endParaRPr lang="en-A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7779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300">
                          <a:effectLst/>
                        </a:rPr>
                        <a:t>23</a:t>
                      </a:r>
                      <a:endParaRPr lang="en-A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300">
                          <a:effectLst/>
                        </a:rPr>
                        <a:t>Barang Asal Kawasan Bebas lain atau peti kemas kosong yang kewajiban pabeannya tidak diselesaikan di Kantor Pabean di Kawasan Bebas</a:t>
                      </a:r>
                      <a:endParaRPr lang="en-A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7779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300">
                          <a:effectLst/>
                        </a:rPr>
                        <a:t>24</a:t>
                      </a:r>
                      <a:endParaRPr lang="en-A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300">
                          <a:effectLst/>
                        </a:rPr>
                        <a:t>Barang Asal tempat lain dalam Daerah Pabean atau peti kemas kosong yang kewajiban pabeannya diselesaikan di Kantor Pabean di Kawasan Bebas</a:t>
                      </a:r>
                      <a:endParaRPr lang="en-A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7779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300" dirty="0">
                          <a:effectLst/>
                        </a:rPr>
                        <a:t>25</a:t>
                      </a:r>
                      <a:endParaRPr lang="en-A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300" dirty="0" err="1">
                          <a:effectLst/>
                        </a:rPr>
                        <a:t>Barang</a:t>
                      </a:r>
                      <a:r>
                        <a:rPr lang="en-AU" sz="1300" dirty="0">
                          <a:effectLst/>
                        </a:rPr>
                        <a:t> </a:t>
                      </a:r>
                      <a:r>
                        <a:rPr lang="en-AU" sz="1300" dirty="0" err="1">
                          <a:effectLst/>
                        </a:rPr>
                        <a:t>Asal</a:t>
                      </a:r>
                      <a:r>
                        <a:rPr lang="en-AU" sz="1300" dirty="0">
                          <a:effectLst/>
                        </a:rPr>
                        <a:t> </a:t>
                      </a:r>
                      <a:r>
                        <a:rPr lang="en-AU" sz="1300" dirty="0" err="1">
                          <a:effectLst/>
                        </a:rPr>
                        <a:t>tempat</a:t>
                      </a:r>
                      <a:r>
                        <a:rPr lang="en-AU" sz="1300" dirty="0">
                          <a:effectLst/>
                        </a:rPr>
                        <a:t> lain </a:t>
                      </a:r>
                      <a:r>
                        <a:rPr lang="en-AU" sz="1300" dirty="0" err="1">
                          <a:effectLst/>
                        </a:rPr>
                        <a:t>dalam</a:t>
                      </a:r>
                      <a:r>
                        <a:rPr lang="en-AU" sz="1300" dirty="0">
                          <a:effectLst/>
                        </a:rPr>
                        <a:t> </a:t>
                      </a:r>
                      <a:r>
                        <a:rPr lang="en-AU" sz="1300" dirty="0" err="1">
                          <a:effectLst/>
                        </a:rPr>
                        <a:t>daerah</a:t>
                      </a:r>
                      <a:r>
                        <a:rPr lang="en-AU" sz="1300" dirty="0">
                          <a:effectLst/>
                        </a:rPr>
                        <a:t> </a:t>
                      </a:r>
                      <a:r>
                        <a:rPr lang="en-AU" sz="1300" dirty="0" err="1">
                          <a:effectLst/>
                        </a:rPr>
                        <a:t>pabean</a:t>
                      </a:r>
                      <a:r>
                        <a:rPr lang="en-AU" sz="1300" dirty="0">
                          <a:effectLst/>
                        </a:rPr>
                        <a:t> </a:t>
                      </a:r>
                      <a:r>
                        <a:rPr lang="en-AU" sz="1300" dirty="0" err="1">
                          <a:effectLst/>
                        </a:rPr>
                        <a:t>atau</a:t>
                      </a:r>
                      <a:r>
                        <a:rPr lang="en-AU" sz="1300" dirty="0">
                          <a:effectLst/>
                        </a:rPr>
                        <a:t> </a:t>
                      </a:r>
                      <a:r>
                        <a:rPr lang="en-AU" sz="1300" dirty="0" err="1">
                          <a:effectLst/>
                        </a:rPr>
                        <a:t>peti</a:t>
                      </a:r>
                      <a:r>
                        <a:rPr lang="en-AU" sz="1300" dirty="0">
                          <a:effectLst/>
                        </a:rPr>
                        <a:t> </a:t>
                      </a:r>
                      <a:r>
                        <a:rPr lang="en-AU" sz="1300" dirty="0" err="1">
                          <a:effectLst/>
                        </a:rPr>
                        <a:t>kemas</a:t>
                      </a:r>
                      <a:r>
                        <a:rPr lang="en-AU" sz="1300" dirty="0">
                          <a:effectLst/>
                        </a:rPr>
                        <a:t> </a:t>
                      </a:r>
                      <a:r>
                        <a:rPr lang="en-AU" sz="1300" dirty="0" err="1">
                          <a:effectLst/>
                        </a:rPr>
                        <a:t>kosong</a:t>
                      </a:r>
                      <a:r>
                        <a:rPr lang="en-AU" sz="1300" dirty="0">
                          <a:effectLst/>
                        </a:rPr>
                        <a:t> yang </a:t>
                      </a:r>
                      <a:r>
                        <a:rPr lang="en-AU" sz="1300" dirty="0" err="1">
                          <a:effectLst/>
                        </a:rPr>
                        <a:t>kewajiban</a:t>
                      </a:r>
                      <a:r>
                        <a:rPr lang="en-AU" sz="1300" dirty="0">
                          <a:effectLst/>
                        </a:rPr>
                        <a:t> </a:t>
                      </a:r>
                      <a:r>
                        <a:rPr lang="en-AU" sz="1300" dirty="0" err="1">
                          <a:effectLst/>
                        </a:rPr>
                        <a:t>pabeannya</a:t>
                      </a:r>
                      <a:r>
                        <a:rPr lang="en-AU" sz="1300" dirty="0">
                          <a:effectLst/>
                        </a:rPr>
                        <a:t> </a:t>
                      </a:r>
                      <a:r>
                        <a:rPr lang="en-AU" sz="1300" dirty="0" err="1">
                          <a:effectLst/>
                        </a:rPr>
                        <a:t>tidak</a:t>
                      </a:r>
                      <a:r>
                        <a:rPr lang="en-AU" sz="1300" dirty="0">
                          <a:effectLst/>
                        </a:rPr>
                        <a:t> </a:t>
                      </a:r>
                      <a:r>
                        <a:rPr lang="en-AU" sz="1300" dirty="0" err="1">
                          <a:effectLst/>
                        </a:rPr>
                        <a:t>diselesaikan</a:t>
                      </a:r>
                      <a:r>
                        <a:rPr lang="en-AU" sz="1300" dirty="0">
                          <a:effectLst/>
                        </a:rPr>
                        <a:t> di Kantor </a:t>
                      </a:r>
                      <a:r>
                        <a:rPr lang="en-AU" sz="1300" dirty="0" err="1">
                          <a:effectLst/>
                        </a:rPr>
                        <a:t>Pabean</a:t>
                      </a:r>
                      <a:r>
                        <a:rPr lang="en-AU" sz="1300" dirty="0">
                          <a:effectLst/>
                        </a:rPr>
                        <a:t> di </a:t>
                      </a:r>
                      <a:r>
                        <a:rPr lang="en-AU" sz="1300" dirty="0" err="1">
                          <a:effectLst/>
                        </a:rPr>
                        <a:t>kawan</a:t>
                      </a:r>
                      <a:r>
                        <a:rPr lang="en-AU" sz="1300" dirty="0">
                          <a:effectLst/>
                        </a:rPr>
                        <a:t> </a:t>
                      </a:r>
                      <a:r>
                        <a:rPr lang="en-AU" sz="1300" dirty="0" err="1">
                          <a:effectLst/>
                        </a:rPr>
                        <a:t>bebas</a:t>
                      </a:r>
                      <a:endParaRPr lang="en-A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1143000" y="152400"/>
            <a:ext cx="7372350" cy="685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sz="2400" dirty="0" smtClean="0">
                <a:latin typeface="Arial Black" pitchFamily="34" charset="0"/>
              </a:rPr>
              <a:t>Kelompok Pos</a:t>
            </a:r>
          </a:p>
        </p:txBody>
      </p:sp>
    </p:spTree>
    <p:extLst>
      <p:ext uri="{BB962C8B-B14F-4D97-AF65-F5344CB8AC3E}">
        <p14:creationId xmlns:p14="http://schemas.microsoft.com/office/powerpoint/2010/main" val="318897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763000" cy="4351338"/>
          </a:xfrm>
        </p:spPr>
        <p:txBody>
          <a:bodyPr/>
          <a:lstStyle/>
          <a:p>
            <a:pPr marL="0" indent="0">
              <a:buNone/>
            </a:pPr>
            <a:r>
              <a:rPr lang="en-AU" dirty="0" err="1" smtClean="0"/>
              <a:t>Keseragaman</a:t>
            </a:r>
            <a:r>
              <a:rPr lang="en-AU" dirty="0" smtClean="0"/>
              <a:t> </a:t>
            </a:r>
            <a:r>
              <a:rPr lang="en-AU" dirty="0" err="1" smtClean="0"/>
              <a:t>Penginputan</a:t>
            </a:r>
            <a:r>
              <a:rPr lang="en-AU" dirty="0" smtClean="0"/>
              <a:t> Data </a:t>
            </a:r>
            <a:r>
              <a:rPr lang="en-AU" dirty="0" err="1" smtClean="0"/>
              <a:t>Manifes</a:t>
            </a:r>
            <a:endParaRPr lang="en-AU" dirty="0" smtClean="0"/>
          </a:p>
          <a:p>
            <a:r>
              <a:rPr lang="en-AU" dirty="0" err="1" smtClean="0"/>
              <a:t>Nama</a:t>
            </a:r>
            <a:r>
              <a:rPr lang="en-AU" dirty="0" smtClean="0"/>
              <a:t> </a:t>
            </a:r>
            <a:r>
              <a:rPr lang="en-AU" dirty="0" err="1" smtClean="0"/>
              <a:t>sarana</a:t>
            </a:r>
            <a:r>
              <a:rPr lang="en-AU" dirty="0" smtClean="0"/>
              <a:t> </a:t>
            </a:r>
            <a:r>
              <a:rPr lang="en-AU" dirty="0" err="1" smtClean="0"/>
              <a:t>pengangkut</a:t>
            </a:r>
            <a:endParaRPr lang="en-AU" dirty="0" smtClean="0"/>
          </a:p>
          <a:p>
            <a:r>
              <a:rPr lang="en-AU" dirty="0" err="1" smtClean="0"/>
              <a:t>Nomor</a:t>
            </a:r>
            <a:r>
              <a:rPr lang="en-AU" dirty="0" smtClean="0"/>
              <a:t> </a:t>
            </a:r>
            <a:r>
              <a:rPr lang="en-AU" dirty="0" err="1" smtClean="0"/>
              <a:t>penerbangan</a:t>
            </a:r>
            <a:r>
              <a:rPr lang="en-AU" dirty="0" smtClean="0"/>
              <a:t> </a:t>
            </a:r>
            <a:r>
              <a:rPr lang="en-AU" dirty="0" smtClean="0">
                <a:sym typeface="Wingdings" panose="05000000000000000000" pitchFamily="2" charset="2"/>
              </a:rPr>
              <a:t> XX1234</a:t>
            </a:r>
          </a:p>
          <a:p>
            <a:r>
              <a:rPr lang="en-AU" dirty="0" smtClean="0">
                <a:sym typeface="Wingdings" panose="05000000000000000000" pitchFamily="2" charset="2"/>
              </a:rPr>
              <a:t>MAWB  12345678978 </a:t>
            </a:r>
          </a:p>
          <a:p>
            <a:pPr marL="271463" indent="0">
              <a:buNone/>
            </a:pPr>
            <a:r>
              <a:rPr lang="en-AU" dirty="0" err="1" smtClean="0">
                <a:sym typeface="Wingdings" panose="05000000000000000000" pitchFamily="2" charset="2"/>
              </a:rPr>
              <a:t>Tanda</a:t>
            </a:r>
            <a:r>
              <a:rPr lang="en-AU" dirty="0" smtClean="0">
                <a:sym typeface="Wingdings" panose="05000000000000000000" pitchFamily="2" charset="2"/>
              </a:rPr>
              <a:t> </a:t>
            </a:r>
            <a:r>
              <a:rPr lang="en-AU" dirty="0" err="1" smtClean="0">
                <a:sym typeface="Wingdings" panose="05000000000000000000" pitchFamily="2" charset="2"/>
              </a:rPr>
              <a:t>baca</a:t>
            </a:r>
            <a:r>
              <a:rPr lang="en-AU" dirty="0" smtClean="0">
                <a:sym typeface="Wingdings" panose="05000000000000000000" pitchFamily="2" charset="2"/>
              </a:rPr>
              <a:t> </a:t>
            </a:r>
            <a:r>
              <a:rPr lang="en-AU" dirty="0" err="1" smtClean="0">
                <a:sym typeface="Wingdings" panose="05000000000000000000" pitchFamily="2" charset="2"/>
              </a:rPr>
              <a:t>tidak</a:t>
            </a:r>
            <a:r>
              <a:rPr lang="en-AU" dirty="0" smtClean="0">
                <a:sym typeface="Wingdings" panose="05000000000000000000" pitchFamily="2" charset="2"/>
              </a:rPr>
              <a:t> </a:t>
            </a:r>
            <a:r>
              <a:rPr lang="en-AU" dirty="0" err="1" smtClean="0">
                <a:sym typeface="Wingdings" panose="05000000000000000000" pitchFamily="2" charset="2"/>
              </a:rPr>
              <a:t>mempengaruhi</a:t>
            </a:r>
            <a:r>
              <a:rPr lang="en-AU" dirty="0" smtClean="0">
                <a:sym typeface="Wingdings" panose="05000000000000000000" pitchFamily="2" charset="2"/>
              </a:rPr>
              <a:t> </a:t>
            </a:r>
            <a:r>
              <a:rPr lang="en-AU" dirty="0" err="1" smtClean="0">
                <a:sym typeface="Wingdings" panose="05000000000000000000" pitchFamily="2" charset="2"/>
              </a:rPr>
              <a:t>rekonsiliasi</a:t>
            </a:r>
            <a:r>
              <a:rPr lang="en-AU" dirty="0" smtClean="0">
                <a:sym typeface="Wingdings" panose="05000000000000000000" pitchFamily="2" charset="2"/>
              </a:rPr>
              <a:t> </a:t>
            </a:r>
            <a:r>
              <a:rPr lang="en-AU" dirty="0" err="1" smtClean="0">
                <a:sym typeface="Wingdings" panose="05000000000000000000" pitchFamily="2" charset="2"/>
              </a:rPr>
              <a:t>namun</a:t>
            </a:r>
            <a:r>
              <a:rPr lang="en-AU" dirty="0" smtClean="0">
                <a:sym typeface="Wingdings" panose="05000000000000000000" pitchFamily="2" charset="2"/>
              </a:rPr>
              <a:t> </a:t>
            </a:r>
            <a:r>
              <a:rPr lang="en-AU" dirty="0" err="1" smtClean="0">
                <a:sym typeface="Wingdings" panose="05000000000000000000" pitchFamily="2" charset="2"/>
              </a:rPr>
              <a:t>penting</a:t>
            </a:r>
            <a:r>
              <a:rPr lang="en-AU" dirty="0" smtClean="0">
                <a:sym typeface="Wingdings" panose="05000000000000000000" pitchFamily="2" charset="2"/>
              </a:rPr>
              <a:t> </a:t>
            </a:r>
            <a:r>
              <a:rPr lang="en-AU" dirty="0" err="1" smtClean="0">
                <a:sym typeface="Wingdings" panose="05000000000000000000" pitchFamily="2" charset="2"/>
              </a:rPr>
              <a:t>untuk</a:t>
            </a:r>
            <a:r>
              <a:rPr lang="en-AU" dirty="0" smtClean="0">
                <a:sym typeface="Wingdings" panose="05000000000000000000" pitchFamily="2" charset="2"/>
              </a:rPr>
              <a:t> </a:t>
            </a:r>
            <a:r>
              <a:rPr lang="en-AU" dirty="0" err="1" smtClean="0">
                <a:sym typeface="Wingdings" panose="05000000000000000000" pitchFamily="2" charset="2"/>
              </a:rPr>
              <a:t>kelancaran</a:t>
            </a:r>
            <a:r>
              <a:rPr lang="en-AU" dirty="0" smtClean="0">
                <a:sym typeface="Wingdings" panose="05000000000000000000" pitchFamily="2" charset="2"/>
              </a:rPr>
              <a:t> </a:t>
            </a:r>
            <a:r>
              <a:rPr lang="en-AU" dirty="0" err="1" smtClean="0">
                <a:sym typeface="Wingdings" panose="05000000000000000000" pitchFamily="2" charset="2"/>
              </a:rPr>
              <a:t>pencarian</a:t>
            </a:r>
            <a:r>
              <a:rPr lang="en-AU" dirty="0" smtClean="0">
                <a:sym typeface="Wingdings" panose="05000000000000000000" pitchFamily="2" charset="2"/>
              </a:rPr>
              <a:t> data </a:t>
            </a:r>
            <a:r>
              <a:rPr lang="en-AU" dirty="0" err="1" smtClean="0">
                <a:sym typeface="Wingdings" panose="05000000000000000000" pitchFamily="2" charset="2"/>
              </a:rPr>
              <a:t>saat</a:t>
            </a:r>
            <a:r>
              <a:rPr lang="en-AU" dirty="0" smtClean="0">
                <a:sym typeface="Wingdings" panose="05000000000000000000" pitchFamily="2" charset="2"/>
              </a:rPr>
              <a:t> </a:t>
            </a:r>
            <a:r>
              <a:rPr lang="en-AU" dirty="0" err="1" smtClean="0">
                <a:sym typeface="Wingdings" panose="05000000000000000000" pitchFamily="2" charset="2"/>
              </a:rPr>
              <a:t>rekon</a:t>
            </a:r>
            <a:r>
              <a:rPr lang="en-AU" dirty="0" smtClean="0">
                <a:sym typeface="Wingdings" panose="05000000000000000000" pitchFamily="2" charset="2"/>
              </a:rPr>
              <a:t> manual.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143000" y="152400"/>
            <a:ext cx="7372350" cy="685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 smtClean="0"/>
              <a:t>Rekonsiliasi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01459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175" y="4495800"/>
            <a:ext cx="9144000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214678" y="4800600"/>
            <a:ext cx="2416046" cy="4154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Direktorat Jenderal </a:t>
            </a:r>
            <a:r>
              <a:rPr lang="en-US" sz="105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105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 </a:t>
            </a:r>
            <a:r>
              <a:rPr lang="id-ID" sz="10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 Cukai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Kementerian Keuangan RI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5287536"/>
            <a:ext cx="871537" cy="79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0" y="0"/>
            <a:ext cx="9144000" cy="1524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665758250"/>
              </p:ext>
            </p:extLst>
          </p:nvPr>
        </p:nvGraphicFramePr>
        <p:xfrm>
          <a:off x="76200" y="406063"/>
          <a:ext cx="4800600" cy="37849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" name="Picture 9" descr="5be022686acabc0cfc1bc1bc002b19d5-contact-center-1500225.jpg"/>
          <p:cNvPicPr>
            <a:picLocks noChangeAspect="1"/>
          </p:cNvPicPr>
          <p:nvPr/>
        </p:nvPicPr>
        <p:blipFill>
          <a:blip r:embed="rId9" cstate="print"/>
          <a:srcRect t="18101" b="17538"/>
          <a:stretch>
            <a:fillRect/>
          </a:stretch>
        </p:blipFill>
        <p:spPr>
          <a:xfrm>
            <a:off x="4495800" y="710863"/>
            <a:ext cx="398145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835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81099"/>
            <a:ext cx="7886700" cy="1325563"/>
          </a:xfrm>
        </p:spPr>
        <p:txBody>
          <a:bodyPr/>
          <a:lstStyle/>
          <a:p>
            <a:r>
              <a:rPr lang="id-ID" dirty="0" smtClean="0"/>
              <a:t>Materi Evaluasi 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506662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id-ID" dirty="0" smtClean="0"/>
              <a:t>www.tinyurl.com/evaluasi158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71542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28600"/>
            <a:ext cx="9334500" cy="473074"/>
          </a:xfrm>
        </p:spPr>
        <p:txBody>
          <a:bodyPr>
            <a:noAutofit/>
          </a:bodyPr>
          <a:lstStyle/>
          <a:p>
            <a:r>
              <a:rPr lang="en-AU" sz="3200" b="1" i="1" dirty="0" err="1" smtClean="0">
                <a:latin typeface="Century Gothic" pitchFamily="34" charset="0"/>
              </a:rPr>
              <a:t>Implementasi</a:t>
            </a:r>
            <a:r>
              <a:rPr lang="en-AU" sz="3200" b="1" i="1" dirty="0" smtClean="0">
                <a:latin typeface="Century Gothic" pitchFamily="34" charset="0"/>
              </a:rPr>
              <a:t> PMK 1</a:t>
            </a:r>
            <a:r>
              <a:rPr lang="en-US" sz="3200" b="1" i="1" dirty="0" smtClean="0">
                <a:latin typeface="Century Gothic" pitchFamily="34" charset="0"/>
              </a:rPr>
              <a:t>58/PMK.04/2017 </a:t>
            </a:r>
            <a:endParaRPr lang="en-AU" sz="3200" b="1" i="1" dirty="0">
              <a:latin typeface="Century Gothic" pitchFamily="34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507103685"/>
              </p:ext>
            </p:extLst>
          </p:nvPr>
        </p:nvGraphicFramePr>
        <p:xfrm>
          <a:off x="152400" y="990600"/>
          <a:ext cx="88392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5486399"/>
            <a:ext cx="1348605" cy="76481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469022" y="5684139"/>
            <a:ext cx="2998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KPU BC </a:t>
            </a:r>
            <a:r>
              <a:rPr lang="en-AU" dirty="0" err="1" smtClean="0"/>
              <a:t>Tipe</a:t>
            </a:r>
            <a:r>
              <a:rPr lang="en-AU" dirty="0" smtClean="0"/>
              <a:t> C </a:t>
            </a:r>
            <a:r>
              <a:rPr lang="en-AU" dirty="0" err="1" smtClean="0"/>
              <a:t>Soekarno</a:t>
            </a:r>
            <a:r>
              <a:rPr lang="en-AU" dirty="0" smtClean="0"/>
              <a:t> </a:t>
            </a:r>
            <a:r>
              <a:rPr lang="en-AU" dirty="0" err="1" smtClean="0"/>
              <a:t>Hatta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4277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297" y="1890090"/>
            <a:ext cx="1982303" cy="153891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7979" y="5486400"/>
            <a:ext cx="8741221" cy="6858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2000" b="1" dirty="0" err="1" smtClean="0">
                <a:solidFill>
                  <a:schemeClr val="tx1"/>
                </a:solidFill>
              </a:rPr>
              <a:t>Fokus</a:t>
            </a:r>
            <a:r>
              <a:rPr lang="en-AU" sz="2000" b="1" dirty="0" smtClean="0">
                <a:solidFill>
                  <a:schemeClr val="tx1"/>
                </a:solidFill>
              </a:rPr>
              <a:t> </a:t>
            </a:r>
            <a:r>
              <a:rPr lang="en-AU" sz="2000" b="1" dirty="0" err="1" smtClean="0">
                <a:solidFill>
                  <a:schemeClr val="tx1"/>
                </a:solidFill>
              </a:rPr>
              <a:t>evaluasi</a:t>
            </a:r>
            <a:r>
              <a:rPr lang="en-AU" sz="2000" b="1" dirty="0" smtClean="0">
                <a:solidFill>
                  <a:schemeClr val="tx1"/>
                </a:solidFill>
              </a:rPr>
              <a:t> </a:t>
            </a:r>
            <a:r>
              <a:rPr lang="en-AU" sz="2000" b="1" dirty="0" err="1" smtClean="0">
                <a:solidFill>
                  <a:schemeClr val="tx1"/>
                </a:solidFill>
              </a:rPr>
              <a:t>pemberlakuan</a:t>
            </a:r>
            <a:r>
              <a:rPr lang="en-AU" sz="2000" b="1" dirty="0" smtClean="0">
                <a:solidFill>
                  <a:schemeClr val="tx1"/>
                </a:solidFill>
              </a:rPr>
              <a:t> PMK </a:t>
            </a:r>
            <a:r>
              <a:rPr lang="en-US" sz="2000" b="1" dirty="0" smtClean="0"/>
              <a:t>158/PMK.04/2017</a:t>
            </a:r>
            <a:endParaRPr lang="id-ID" sz="2000" b="1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1800" y="6278135"/>
            <a:ext cx="2133600" cy="365125"/>
          </a:xfrm>
        </p:spPr>
        <p:txBody>
          <a:bodyPr/>
          <a:lstStyle/>
          <a:p>
            <a:fld id="{DC9932CF-FE3B-4897-83AE-4B31A2CF5DE3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1524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3362130987"/>
              </p:ext>
            </p:extLst>
          </p:nvPr>
        </p:nvGraphicFramePr>
        <p:xfrm>
          <a:off x="3505200" y="228600"/>
          <a:ext cx="5184576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7" name="Oval 16"/>
          <p:cNvSpPr/>
          <p:nvPr/>
        </p:nvSpPr>
        <p:spPr>
          <a:xfrm>
            <a:off x="533401" y="1371600"/>
            <a:ext cx="2743754" cy="2385392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id-ID" sz="2400" b="1" dirty="0" smtClean="0">
                <a:solidFill>
                  <a:schemeClr val="tx1"/>
                </a:solidFill>
                <a:cs typeface="Arial" pitchFamily="34" charset="0"/>
              </a:rPr>
              <a:t>IMPLEMENTASI</a:t>
            </a:r>
            <a:r>
              <a:rPr lang="en-AU" sz="2400" b="1" dirty="0" smtClean="0">
                <a:solidFill>
                  <a:schemeClr val="tx1"/>
                </a:solidFill>
                <a:cs typeface="Arial" pitchFamily="34" charset="0"/>
              </a:rPr>
              <a:t> PMK</a:t>
            </a:r>
            <a:r>
              <a:rPr lang="id-ID" sz="2400" b="1" dirty="0" smtClean="0">
                <a:solidFill>
                  <a:schemeClr val="tx1"/>
                </a:solidFill>
                <a:cs typeface="Arial" pitchFamily="34" charset="0"/>
              </a:rPr>
              <a:t> </a:t>
            </a:r>
          </a:p>
          <a:p>
            <a:pPr algn="ctr"/>
            <a:r>
              <a:rPr lang="en-US" sz="2400" b="1" dirty="0"/>
              <a:t>158/PMK.04/2017 </a:t>
            </a:r>
            <a:endParaRPr lang="id-ID" sz="2400" b="1" dirty="0">
              <a:solidFill>
                <a:schemeClr val="tx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2848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3C9D659E-A365-45BB-BCEA-BF87B28A5A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6">
                                            <p:graphicEl>
                                              <a:dgm id="{3C9D659E-A365-45BB-BCEA-BF87B28A5A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1BC6F984-058A-4207-91D5-590ACBA5E3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6">
                                            <p:graphicEl>
                                              <a:dgm id="{1BC6F984-058A-4207-91D5-590ACBA5E3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40585307-6A7C-4F22-89DB-4C818C8730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6">
                                            <p:graphicEl>
                                              <a:dgm id="{40585307-6A7C-4F22-89DB-4C818C8730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0EB2C14D-6427-4B92-B4E7-78EBB96453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6">
                                            <p:graphicEl>
                                              <a:dgm id="{0EB2C14D-6427-4B92-B4E7-78EBB96453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C0F7C1DC-BF15-447A-A536-34A0051FF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6">
                                            <p:graphicEl>
                                              <a:dgm id="{C0F7C1DC-BF15-447A-A536-34A0051FF6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678F5DE0-7EAE-4599-8091-31F2DD09A5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6">
                                            <p:graphicEl>
                                              <a:dgm id="{678F5DE0-7EAE-4599-8091-31F2DD09A5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D3EEBA01-E03A-41B5-B228-92FFB387A9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6">
                                            <p:graphicEl>
                                              <a:dgm id="{D3EEBA01-E03A-41B5-B228-92FFB387A9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Graphic spid="16" grpId="0">
        <p:bldSub>
          <a:bldDgm bld="one"/>
        </p:bldSub>
      </p:bldGraphic>
      <p:bldP spid="17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7372350" cy="685801"/>
          </a:xfrm>
        </p:spPr>
        <p:txBody>
          <a:bodyPr>
            <a:normAutofit fontScale="90000"/>
          </a:bodyPr>
          <a:lstStyle/>
          <a:p>
            <a:pPr lvl="0"/>
            <a:r>
              <a:rPr lang="en-AU" b="1" i="1" dirty="0" err="1">
                <a:latin typeface="Century Gothic" pitchFamily="34" charset="0"/>
              </a:rPr>
              <a:t>Registrasi</a:t>
            </a:r>
            <a:r>
              <a:rPr lang="en-AU" b="1" i="1" dirty="0">
                <a:latin typeface="Century Gothic" pitchFamily="34" charset="0"/>
              </a:rPr>
              <a:t> </a:t>
            </a:r>
            <a:r>
              <a:rPr lang="en-AU" b="1" i="1" dirty="0" err="1">
                <a:latin typeface="Century Gothic" pitchFamily="34" charset="0"/>
              </a:rPr>
              <a:t>Pengangkut</a:t>
            </a:r>
            <a:endParaRPr lang="id-ID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990600"/>
            <a:ext cx="798195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400" dirty="0" err="1" smtClean="0"/>
              <a:t>Pihak</a:t>
            </a:r>
            <a:r>
              <a:rPr lang="en-US" sz="2400" dirty="0" smtClean="0"/>
              <a:t> yang </a:t>
            </a:r>
            <a:r>
              <a:rPr lang="en-US" sz="2400" dirty="0" err="1" smtClean="0"/>
              <a:t>wajib</a:t>
            </a:r>
            <a:r>
              <a:rPr lang="en-US" sz="2400" dirty="0" smtClean="0"/>
              <a:t> </a:t>
            </a:r>
            <a:r>
              <a:rPr lang="en-US" sz="2400" dirty="0" err="1" smtClean="0"/>
              <a:t>registrasi</a:t>
            </a:r>
            <a:r>
              <a:rPr lang="en-US" sz="2400" dirty="0" smtClean="0"/>
              <a:t> </a:t>
            </a:r>
            <a:r>
              <a:rPr lang="en-US" sz="2400" dirty="0" err="1" smtClean="0"/>
              <a:t>pengangkut</a:t>
            </a:r>
            <a:r>
              <a:rPr lang="en-US" sz="2400" dirty="0" smtClean="0"/>
              <a:t> </a:t>
            </a:r>
            <a:r>
              <a:rPr lang="en-US" sz="2400" dirty="0" err="1" smtClean="0"/>
              <a:t>meliputi</a:t>
            </a:r>
            <a:r>
              <a:rPr lang="en-US" sz="2400" dirty="0" smtClean="0"/>
              <a:t> operator </a:t>
            </a:r>
            <a:r>
              <a:rPr lang="en-US" sz="2400" dirty="0" err="1" smtClean="0"/>
              <a:t>sarana</a:t>
            </a:r>
            <a:r>
              <a:rPr lang="en-US" sz="2400" dirty="0" smtClean="0"/>
              <a:t> </a:t>
            </a:r>
            <a:r>
              <a:rPr lang="en-US" sz="2400" dirty="0" err="1" smtClean="0"/>
              <a:t>pengangkut</a:t>
            </a:r>
            <a:r>
              <a:rPr lang="en-US" sz="2400" dirty="0" smtClean="0"/>
              <a:t>, </a:t>
            </a:r>
            <a:r>
              <a:rPr lang="en-US" sz="2400" dirty="0" err="1" smtClean="0"/>
              <a:t>Kuasa</a:t>
            </a:r>
            <a:r>
              <a:rPr lang="en-US" sz="2400" dirty="0" smtClean="0"/>
              <a:t> Operator (ground handling/ Shipping Agent), </a:t>
            </a:r>
            <a:r>
              <a:rPr lang="en-US" sz="2400" dirty="0" err="1" smtClean="0"/>
              <a:t>Pengangkut</a:t>
            </a:r>
            <a:r>
              <a:rPr lang="en-US" sz="2400" dirty="0" smtClean="0"/>
              <a:t> </a:t>
            </a:r>
            <a:r>
              <a:rPr lang="en-US" sz="2400" dirty="0" err="1" smtClean="0"/>
              <a:t>Kontraktual</a:t>
            </a:r>
            <a:r>
              <a:rPr lang="en-US" sz="2400" dirty="0" smtClean="0"/>
              <a:t> (NVOCC)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Penyelenggara</a:t>
            </a:r>
            <a:r>
              <a:rPr lang="en-US" sz="2400" dirty="0" smtClean="0"/>
              <a:t> </a:t>
            </a:r>
            <a:r>
              <a:rPr lang="en-US" sz="2400" dirty="0" err="1" smtClean="0"/>
              <a:t>Pos</a:t>
            </a:r>
            <a:r>
              <a:rPr lang="en-US" sz="2400" dirty="0" smtClean="0"/>
              <a:t> (</a:t>
            </a:r>
            <a:r>
              <a:rPr lang="en-US" sz="2400" dirty="0" err="1" smtClean="0"/>
              <a:t>Pos</a:t>
            </a:r>
            <a:r>
              <a:rPr lang="en-US" sz="2400" dirty="0" smtClean="0"/>
              <a:t> Indonesia </a:t>
            </a:r>
            <a:r>
              <a:rPr lang="en-US" sz="2400" dirty="0" err="1" smtClean="0"/>
              <a:t>dan</a:t>
            </a:r>
            <a:r>
              <a:rPr lang="en-US" sz="2400" dirty="0" smtClean="0"/>
              <a:t> PJT)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 smtClean="0"/>
              <a:t>Paling </a:t>
            </a:r>
            <a:r>
              <a:rPr lang="en-US" sz="2400" dirty="0" err="1" smtClean="0"/>
              <a:t>lambat</a:t>
            </a:r>
            <a:r>
              <a:rPr lang="en-US" sz="2400" dirty="0" smtClean="0"/>
              <a:t> </a:t>
            </a:r>
            <a:r>
              <a:rPr lang="en-US" sz="2400" dirty="0" err="1" smtClean="0"/>
              <a:t>harus</a:t>
            </a:r>
            <a:r>
              <a:rPr lang="en-US" sz="2400" dirty="0" smtClean="0"/>
              <a:t> </a:t>
            </a:r>
            <a:r>
              <a:rPr lang="en-US" sz="2400" dirty="0" err="1" smtClean="0"/>
              <a:t>dilakukan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tanggal</a:t>
            </a:r>
            <a:r>
              <a:rPr lang="en-US" sz="2400" dirty="0" smtClean="0"/>
              <a:t> 28 </a:t>
            </a:r>
            <a:r>
              <a:rPr lang="en-US" sz="2400" dirty="0" err="1" smtClean="0"/>
              <a:t>Juni</a:t>
            </a:r>
            <a:r>
              <a:rPr lang="en-US" sz="2400" dirty="0" smtClean="0"/>
              <a:t> 2018 </a:t>
            </a:r>
            <a:r>
              <a:rPr lang="en-US" sz="2400" dirty="0" smtClean="0">
                <a:hlinkClick r:id="rId2" action="ppaction://hlinkfile"/>
              </a:rPr>
              <a:t>(</a:t>
            </a:r>
            <a:r>
              <a:rPr lang="en-US" sz="2400" b="1" dirty="0" err="1" smtClean="0">
                <a:hlinkClick r:id="rId2" action="ppaction://hlinkfile"/>
              </a:rPr>
              <a:t>Surat</a:t>
            </a:r>
            <a:r>
              <a:rPr lang="en-US" sz="2400" b="1" dirty="0" smtClean="0">
                <a:hlinkClick r:id="rId2" action="ppaction://hlinkfile"/>
              </a:rPr>
              <a:t> </a:t>
            </a:r>
            <a:r>
              <a:rPr lang="en-US" sz="2400" dirty="0" err="1" smtClean="0"/>
              <a:t>Kepala</a:t>
            </a:r>
            <a:r>
              <a:rPr lang="en-US" sz="2400" dirty="0" smtClean="0"/>
              <a:t> Kantor No S-1288/KPU.03/BD.04/2018 TGL 23 Mei 2018).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 err="1" smtClean="0"/>
              <a:t>Bagi</a:t>
            </a:r>
            <a:r>
              <a:rPr lang="en-US" sz="2400" dirty="0" smtClean="0"/>
              <a:t> yang </a:t>
            </a:r>
            <a:r>
              <a:rPr lang="en-US" sz="2400" dirty="0" err="1" smtClean="0"/>
              <a:t>sudah</a:t>
            </a:r>
            <a:r>
              <a:rPr lang="en-US" sz="2400" dirty="0" smtClean="0"/>
              <a:t> </a:t>
            </a:r>
            <a:r>
              <a:rPr lang="en-US" sz="2400" dirty="0" err="1" smtClean="0"/>
              <a:t>mendapatkan</a:t>
            </a:r>
            <a:r>
              <a:rPr lang="en-US" sz="2400" dirty="0" smtClean="0"/>
              <a:t> </a:t>
            </a:r>
            <a:r>
              <a:rPr lang="en-US" sz="2400" dirty="0" err="1" smtClean="0"/>
              <a:t>Akses</a:t>
            </a:r>
            <a:r>
              <a:rPr lang="en-US" sz="2400" dirty="0" smtClean="0"/>
              <a:t> </a:t>
            </a:r>
            <a:r>
              <a:rPr lang="en-US" sz="2400" dirty="0" err="1" smtClean="0"/>
              <a:t>Kepabeanan</a:t>
            </a:r>
            <a:r>
              <a:rPr lang="en-US" sz="2400" dirty="0" smtClean="0"/>
              <a:t> </a:t>
            </a:r>
            <a:r>
              <a:rPr lang="en-US" sz="2400" dirty="0" err="1" smtClean="0"/>
              <a:t>sebagai</a:t>
            </a:r>
            <a:r>
              <a:rPr lang="en-US" sz="2400" dirty="0" smtClean="0"/>
              <a:t> </a:t>
            </a:r>
            <a:r>
              <a:rPr lang="en-US" sz="2400" dirty="0" err="1" smtClean="0"/>
              <a:t>pengangkut</a:t>
            </a:r>
            <a:r>
              <a:rPr lang="en-US" sz="2400" dirty="0" smtClean="0"/>
              <a:t>, </a:t>
            </a:r>
            <a:r>
              <a:rPr lang="en-US" sz="2400" dirty="0" err="1" smtClean="0"/>
              <a:t>namun</a:t>
            </a:r>
            <a:r>
              <a:rPr lang="en-US" sz="2400" dirty="0" smtClean="0"/>
              <a:t> </a:t>
            </a:r>
            <a:r>
              <a:rPr lang="en-US" sz="2400" dirty="0" err="1" smtClean="0"/>
              <a:t>ada</a:t>
            </a:r>
            <a:r>
              <a:rPr lang="en-US" sz="2400" dirty="0" smtClean="0"/>
              <a:t> </a:t>
            </a:r>
            <a:r>
              <a:rPr lang="en-US" sz="2400" dirty="0" err="1" smtClean="0"/>
              <a:t>kekurangan</a:t>
            </a:r>
            <a:r>
              <a:rPr lang="en-US" sz="2400" dirty="0" smtClean="0"/>
              <a:t> data/</a:t>
            </a:r>
            <a:r>
              <a:rPr lang="en-US" sz="2400" dirty="0" err="1" smtClean="0"/>
              <a:t>dokumen</a:t>
            </a:r>
            <a:r>
              <a:rPr lang="en-US" sz="2400" dirty="0" smtClean="0"/>
              <a:t>, agar </a:t>
            </a:r>
            <a:r>
              <a:rPr lang="en-US" sz="2400" dirty="0" err="1" smtClean="0"/>
              <a:t>segera</a:t>
            </a:r>
            <a:r>
              <a:rPr lang="en-US" sz="2400" dirty="0" smtClean="0"/>
              <a:t> </a:t>
            </a:r>
            <a:r>
              <a:rPr lang="en-US" sz="2400" dirty="0" err="1" smtClean="0"/>
              <a:t>dilengkapi</a:t>
            </a:r>
            <a:r>
              <a:rPr lang="en-US" sz="2400" dirty="0" smtClean="0"/>
              <a:t> paling </a:t>
            </a:r>
            <a:r>
              <a:rPr lang="en-US" sz="2400" dirty="0" err="1" smtClean="0"/>
              <a:t>lambat</a:t>
            </a:r>
            <a:r>
              <a:rPr lang="en-US" sz="2400" dirty="0" smtClean="0"/>
              <a:t> 30 </a:t>
            </a:r>
            <a:r>
              <a:rPr lang="en-US" sz="2400" dirty="0" err="1" smtClean="0"/>
              <a:t>hari</a:t>
            </a:r>
            <a:r>
              <a:rPr lang="en-US" sz="2400" dirty="0" smtClean="0"/>
              <a:t> </a:t>
            </a:r>
            <a:r>
              <a:rPr lang="en-US" sz="2400" dirty="0" err="1" smtClean="0"/>
              <a:t>sejak</a:t>
            </a:r>
            <a:r>
              <a:rPr lang="en-US" sz="2400" dirty="0" smtClean="0"/>
              <a:t> </a:t>
            </a:r>
            <a:r>
              <a:rPr lang="en-US" sz="2400" dirty="0" err="1" smtClean="0"/>
              <a:t>tgl</a:t>
            </a:r>
            <a:r>
              <a:rPr lang="en-US" sz="2400" dirty="0" smtClean="0"/>
              <a:t> </a:t>
            </a:r>
            <a:r>
              <a:rPr lang="en-US" sz="2400" dirty="0" err="1" smtClean="0"/>
              <a:t>pemberitahuan</a:t>
            </a:r>
            <a:r>
              <a:rPr lang="en-US" sz="2400" dirty="0" smtClean="0"/>
              <a:t>. </a:t>
            </a:r>
            <a:r>
              <a:rPr lang="en-US" sz="2400" dirty="0" err="1" smtClean="0"/>
              <a:t>Jika</a:t>
            </a:r>
            <a:r>
              <a:rPr lang="en-US" sz="2400" dirty="0" smtClean="0"/>
              <a:t>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dilengkapi</a:t>
            </a:r>
            <a:r>
              <a:rPr lang="en-US" sz="2400" dirty="0" smtClean="0"/>
              <a:t>, </a:t>
            </a:r>
            <a:r>
              <a:rPr lang="en-US" sz="2400" dirty="0" err="1" smtClean="0"/>
              <a:t>Akses</a:t>
            </a:r>
            <a:r>
              <a:rPr lang="en-US" sz="2400" dirty="0" smtClean="0"/>
              <a:t> </a:t>
            </a:r>
            <a:r>
              <a:rPr lang="en-US" sz="2400" dirty="0" err="1" smtClean="0"/>
              <a:t>Kepabeanan</a:t>
            </a:r>
            <a:r>
              <a:rPr lang="en-US" sz="2400" dirty="0" smtClean="0"/>
              <a:t> </a:t>
            </a:r>
            <a:r>
              <a:rPr lang="en-US" sz="2400" dirty="0" err="1" smtClean="0"/>
              <a:t>sebagai</a:t>
            </a:r>
            <a:r>
              <a:rPr lang="en-US" sz="2400" dirty="0" smtClean="0"/>
              <a:t> </a:t>
            </a:r>
            <a:r>
              <a:rPr lang="en-US" sz="2400" dirty="0" err="1" smtClean="0"/>
              <a:t>pengangkut</a:t>
            </a:r>
            <a:r>
              <a:rPr lang="en-US" sz="2400" dirty="0" smtClean="0"/>
              <a:t> </a:t>
            </a:r>
            <a:r>
              <a:rPr lang="en-US" sz="2400" dirty="0" err="1" smtClean="0"/>
              <a:t>akan</a:t>
            </a:r>
            <a:r>
              <a:rPr lang="en-US" sz="2400" dirty="0" smtClean="0"/>
              <a:t> </a:t>
            </a:r>
            <a:r>
              <a:rPr lang="en-US" sz="2400" dirty="0" err="1" smtClean="0"/>
              <a:t>dicabut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akan</a:t>
            </a:r>
            <a:r>
              <a:rPr lang="en-US" sz="2400" dirty="0" smtClean="0"/>
              <a:t> </a:t>
            </a:r>
            <a:r>
              <a:rPr lang="en-US" sz="2400" dirty="0" err="1" smtClean="0"/>
              <a:t>bisa</a:t>
            </a:r>
            <a:r>
              <a:rPr lang="en-US" sz="2400" dirty="0" smtClean="0"/>
              <a:t> </a:t>
            </a:r>
            <a:r>
              <a:rPr lang="en-US" sz="2400" dirty="0" err="1" smtClean="0"/>
              <a:t>mengirimkan</a:t>
            </a:r>
            <a:r>
              <a:rPr lang="en-US" sz="2400" dirty="0" smtClean="0"/>
              <a:t> data. </a:t>
            </a:r>
          </a:p>
          <a:p>
            <a:pPr marL="342900" indent="-342900">
              <a:buFont typeface="Wingdings" pitchFamily="2" charset="2"/>
              <a:buChar char="Ø"/>
            </a:pPr>
            <a:endParaRPr lang="en-US" sz="2400" dirty="0" smtClean="0"/>
          </a:p>
          <a:p>
            <a:pPr marL="342900" indent="-342900">
              <a:buFont typeface="Wingdings" pitchFamily="2" charset="2"/>
              <a:buChar char="Ø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77468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52401"/>
            <a:ext cx="7372350" cy="457200"/>
          </a:xfrm>
        </p:spPr>
        <p:txBody>
          <a:bodyPr>
            <a:normAutofit fontScale="90000"/>
          </a:bodyPr>
          <a:lstStyle/>
          <a:p>
            <a:r>
              <a:rPr lang="en-AU" sz="3600" b="1" i="1" dirty="0" err="1" smtClean="0">
                <a:latin typeface="Century Gothic" pitchFamily="34" charset="0"/>
              </a:rPr>
              <a:t>Pencantuman</a:t>
            </a:r>
            <a:r>
              <a:rPr lang="en-AU" sz="3600" b="1" i="1" dirty="0" smtClean="0">
                <a:latin typeface="Century Gothic" pitchFamily="34" charset="0"/>
              </a:rPr>
              <a:t> NPWP</a:t>
            </a:r>
            <a:endParaRPr lang="en-US" sz="3600" b="1" dirty="0"/>
          </a:p>
        </p:txBody>
      </p:sp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57200"/>
            <a:ext cx="84582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43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52401"/>
            <a:ext cx="7372350" cy="457200"/>
          </a:xfrm>
        </p:spPr>
        <p:txBody>
          <a:bodyPr>
            <a:normAutofit fontScale="90000"/>
          </a:bodyPr>
          <a:lstStyle/>
          <a:p>
            <a:r>
              <a:rPr lang="en-AU" sz="3600" b="1" i="1" dirty="0" err="1" smtClean="0">
                <a:latin typeface="Century Gothic" pitchFamily="34" charset="0"/>
              </a:rPr>
              <a:t>Pencantuman</a:t>
            </a:r>
            <a:r>
              <a:rPr lang="en-AU" sz="3600" b="1" i="1" dirty="0" smtClean="0">
                <a:latin typeface="Century Gothic" pitchFamily="34" charset="0"/>
              </a:rPr>
              <a:t> NPWP</a:t>
            </a:r>
            <a:endParaRPr lang="en-US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828800" y="1447800"/>
            <a:ext cx="571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err="1" smtClean="0"/>
              <a:t>Diantara</a:t>
            </a:r>
            <a:r>
              <a:rPr lang="en-AU" dirty="0" smtClean="0"/>
              <a:t> </a:t>
            </a:r>
            <a:r>
              <a:rPr lang="en-AU" dirty="0" err="1" smtClean="0"/>
              <a:t>Elemen</a:t>
            </a:r>
            <a:r>
              <a:rPr lang="en-AU" dirty="0" smtClean="0"/>
              <a:t> yang </a:t>
            </a:r>
            <a:r>
              <a:rPr lang="en-AU" dirty="0" err="1" smtClean="0"/>
              <a:t>harus</a:t>
            </a:r>
            <a:r>
              <a:rPr lang="en-AU" dirty="0" smtClean="0"/>
              <a:t> </a:t>
            </a:r>
            <a:r>
              <a:rPr lang="en-AU" dirty="0" err="1" smtClean="0"/>
              <a:t>ada</a:t>
            </a:r>
            <a:r>
              <a:rPr lang="en-AU" dirty="0" smtClean="0"/>
              <a:t> </a:t>
            </a:r>
            <a:r>
              <a:rPr lang="en-AU" dirty="0" err="1" smtClean="0"/>
              <a:t>dalam</a:t>
            </a:r>
            <a:r>
              <a:rPr lang="en-AU" dirty="0" smtClean="0"/>
              <a:t> Inward/Outward </a:t>
            </a:r>
            <a:r>
              <a:rPr lang="en-AU" dirty="0" err="1" smtClean="0"/>
              <a:t>Manifes</a:t>
            </a:r>
            <a:r>
              <a:rPr lang="en-AU" dirty="0" smtClean="0"/>
              <a:t> </a:t>
            </a:r>
            <a:r>
              <a:rPr lang="en-AU" dirty="0" err="1" smtClean="0"/>
              <a:t>adalah</a:t>
            </a:r>
            <a:r>
              <a:rPr lang="en-AU" dirty="0" smtClean="0"/>
              <a:t> </a:t>
            </a:r>
            <a:r>
              <a:rPr lang="en-AU" dirty="0" err="1"/>
              <a:t>Nomor</a:t>
            </a:r>
            <a:r>
              <a:rPr lang="en-AU" dirty="0"/>
              <a:t> </a:t>
            </a:r>
            <a:r>
              <a:rPr lang="en-AU" dirty="0" err="1"/>
              <a:t>Pokok</a:t>
            </a:r>
            <a:r>
              <a:rPr lang="en-AU" dirty="0"/>
              <a:t> </a:t>
            </a:r>
            <a:r>
              <a:rPr lang="en-AU" dirty="0" err="1"/>
              <a:t>Wajib</a:t>
            </a:r>
            <a:r>
              <a:rPr lang="en-AU" dirty="0"/>
              <a:t> </a:t>
            </a:r>
            <a:r>
              <a:rPr lang="en-AU" dirty="0" err="1"/>
              <a:t>Pajak</a:t>
            </a:r>
            <a:r>
              <a:rPr lang="en-AU" dirty="0"/>
              <a:t> </a:t>
            </a:r>
            <a:r>
              <a:rPr lang="en-AU" dirty="0" err="1"/>
              <a:t>penerima</a:t>
            </a:r>
            <a:endParaRPr lang="en-AU" dirty="0"/>
          </a:p>
          <a:p>
            <a:r>
              <a:rPr lang="en-AU" dirty="0"/>
              <a:t>(</a:t>
            </a:r>
            <a:r>
              <a:rPr lang="en-AU" dirty="0" smtClean="0"/>
              <a:t>consignee)/ </a:t>
            </a:r>
            <a:r>
              <a:rPr lang="en-AU" dirty="0" err="1" smtClean="0"/>
              <a:t>Pengangkut</a:t>
            </a:r>
            <a:r>
              <a:rPr lang="en-AU" dirty="0" smtClean="0"/>
              <a:t> </a:t>
            </a:r>
            <a:r>
              <a:rPr lang="en-AU" dirty="0" err="1"/>
              <a:t>Kontraktual</a:t>
            </a:r>
            <a:r>
              <a:rPr lang="en-AU" dirty="0"/>
              <a:t>/ </a:t>
            </a:r>
            <a:r>
              <a:rPr lang="en-AU" dirty="0" err="1"/>
              <a:t>Penyelenggara</a:t>
            </a:r>
            <a:endParaRPr lang="en-AU" dirty="0"/>
          </a:p>
          <a:p>
            <a:r>
              <a:rPr lang="en-AU" dirty="0" smtClean="0"/>
              <a:t>Pos. (PMK 158/PMK.04/2017 </a:t>
            </a:r>
            <a:r>
              <a:rPr lang="en-AU" dirty="0" err="1" smtClean="0"/>
              <a:t>dan</a:t>
            </a:r>
            <a:r>
              <a:rPr lang="en-AU" dirty="0" smtClean="0"/>
              <a:t> </a:t>
            </a:r>
            <a:r>
              <a:rPr lang="en-AU" dirty="0" err="1" smtClean="0"/>
              <a:t>Perdirjen</a:t>
            </a:r>
            <a:r>
              <a:rPr lang="en-AU" dirty="0" smtClean="0"/>
              <a:t> P-38/BC/2017)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3561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7372350" cy="685801"/>
          </a:xfrm>
        </p:spPr>
        <p:txBody>
          <a:bodyPr>
            <a:normAutofit fontScale="90000"/>
          </a:bodyPr>
          <a:lstStyle/>
          <a:p>
            <a:r>
              <a:rPr lang="en-US" b="1" dirty="0" err="1" smtClean="0"/>
              <a:t>Rekonsiliasi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824" t="33081" r="18406" b="19012"/>
          <a:stretch/>
        </p:blipFill>
        <p:spPr>
          <a:xfrm>
            <a:off x="381000" y="942622"/>
            <a:ext cx="8686800" cy="3124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8844" y="4038600"/>
            <a:ext cx="86698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400" dirty="0" err="1" smtClean="0"/>
              <a:t>Jika</a:t>
            </a:r>
            <a:r>
              <a:rPr lang="en-US" sz="2400" dirty="0" smtClean="0"/>
              <a:t> </a:t>
            </a:r>
            <a:r>
              <a:rPr lang="en-US" sz="2400" dirty="0" err="1" smtClean="0"/>
              <a:t>terdapat</a:t>
            </a:r>
            <a:r>
              <a:rPr lang="en-US" sz="2400" dirty="0" smtClean="0"/>
              <a:t> </a:t>
            </a:r>
            <a:r>
              <a:rPr lang="en-US" sz="2400" dirty="0" err="1" smtClean="0"/>
              <a:t>perbedaan</a:t>
            </a:r>
            <a:r>
              <a:rPr lang="en-US" sz="2400" dirty="0" smtClean="0"/>
              <a:t> </a:t>
            </a:r>
            <a:r>
              <a:rPr lang="en-US" sz="2400" dirty="0" err="1" smtClean="0"/>
              <a:t>identitas</a:t>
            </a:r>
            <a:r>
              <a:rPr lang="en-US" sz="2400" dirty="0" smtClean="0"/>
              <a:t> </a:t>
            </a:r>
            <a:r>
              <a:rPr lang="en-US" sz="2400" dirty="0" err="1" smtClean="0"/>
              <a:t>sarana</a:t>
            </a:r>
            <a:r>
              <a:rPr lang="en-US" sz="2400" dirty="0" smtClean="0"/>
              <a:t> </a:t>
            </a:r>
            <a:r>
              <a:rPr lang="en-US" sz="2400" dirty="0" err="1" smtClean="0"/>
              <a:t>pengangkut</a:t>
            </a:r>
            <a:r>
              <a:rPr lang="en-US" sz="2400" dirty="0" smtClean="0"/>
              <a:t>, No Flight/ </a:t>
            </a:r>
            <a:r>
              <a:rPr lang="en-US" sz="2400" dirty="0" err="1" smtClean="0"/>
              <a:t>Registrasi</a:t>
            </a:r>
            <a:r>
              <a:rPr lang="en-US" sz="2400" dirty="0" smtClean="0"/>
              <a:t> </a:t>
            </a:r>
            <a:r>
              <a:rPr lang="en-US" sz="2400" dirty="0" err="1" smtClean="0"/>
              <a:t>Pesawat</a:t>
            </a:r>
            <a:r>
              <a:rPr lang="en-US" sz="2400" dirty="0" smtClean="0"/>
              <a:t>, </a:t>
            </a:r>
            <a:r>
              <a:rPr lang="en-US" sz="2400" dirty="0" err="1" smtClean="0"/>
              <a:t>Tanggal</a:t>
            </a:r>
            <a:r>
              <a:rPr lang="en-US" sz="2400" dirty="0" smtClean="0"/>
              <a:t> </a:t>
            </a:r>
            <a:r>
              <a:rPr lang="en-US" sz="2400" dirty="0" err="1" smtClean="0"/>
              <a:t>Kedatangan</a:t>
            </a:r>
            <a:r>
              <a:rPr lang="en-US" sz="2400" dirty="0" smtClean="0"/>
              <a:t>/</a:t>
            </a:r>
            <a:r>
              <a:rPr lang="en-US" sz="2400" dirty="0" err="1" smtClean="0"/>
              <a:t>Keberangkatan</a:t>
            </a:r>
            <a:r>
              <a:rPr lang="en-US" sz="2400" dirty="0" smtClean="0"/>
              <a:t>, </a:t>
            </a:r>
            <a:r>
              <a:rPr lang="en-US" sz="2400" dirty="0" err="1" smtClean="0"/>
              <a:t>nomor</a:t>
            </a:r>
            <a:r>
              <a:rPr lang="en-US" sz="2400" dirty="0" smtClean="0"/>
              <a:t> AWB </a:t>
            </a:r>
            <a:r>
              <a:rPr lang="en-US" sz="2400" dirty="0" err="1" smtClean="0"/>
              <a:t>dll</a:t>
            </a:r>
            <a:r>
              <a:rPr lang="en-US" sz="2400" dirty="0" smtClean="0"/>
              <a:t>,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dilakukan</a:t>
            </a:r>
            <a:r>
              <a:rPr lang="en-US" sz="2400" dirty="0" smtClean="0"/>
              <a:t> </a:t>
            </a:r>
            <a:r>
              <a:rPr lang="en-US" sz="2400" dirty="0" err="1" smtClean="0"/>
              <a:t>perbaikan</a:t>
            </a:r>
            <a:r>
              <a:rPr lang="en-US" sz="2400" dirty="0" smtClean="0"/>
              <a:t> data di </a:t>
            </a:r>
            <a:r>
              <a:rPr lang="en-US" sz="2400" dirty="0" err="1" smtClean="0"/>
              <a:t>modul</a:t>
            </a:r>
            <a:r>
              <a:rPr lang="en-US" sz="2400" dirty="0" smtClean="0"/>
              <a:t> </a:t>
            </a:r>
            <a:r>
              <a:rPr lang="en-US" sz="2400" dirty="0" err="1" smtClean="0"/>
              <a:t>sesuai</a:t>
            </a:r>
            <a:r>
              <a:rPr lang="en-US" sz="2400" dirty="0" smtClean="0"/>
              <a:t> data di portal.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 err="1" smtClean="0"/>
              <a:t>Jika</a:t>
            </a:r>
            <a:r>
              <a:rPr lang="en-US" sz="2400" dirty="0" smtClean="0"/>
              <a:t> </a:t>
            </a:r>
            <a:r>
              <a:rPr lang="en-US" sz="2400" dirty="0" err="1" smtClean="0"/>
              <a:t>terdapat</a:t>
            </a:r>
            <a:r>
              <a:rPr lang="en-US" sz="2400" dirty="0" smtClean="0"/>
              <a:t> </a:t>
            </a:r>
            <a:r>
              <a:rPr lang="en-US" sz="2400" dirty="0" err="1" smtClean="0"/>
              <a:t>perbedaan</a:t>
            </a:r>
            <a:r>
              <a:rPr lang="en-US" sz="2400" dirty="0" smtClean="0"/>
              <a:t> data </a:t>
            </a:r>
            <a:r>
              <a:rPr lang="en-US" sz="2400" dirty="0" err="1" smtClean="0"/>
              <a:t>nama</a:t>
            </a:r>
            <a:r>
              <a:rPr lang="en-US" sz="2400" dirty="0" smtClean="0"/>
              <a:t> NVOCC/</a:t>
            </a:r>
            <a:r>
              <a:rPr lang="en-US" sz="2400" dirty="0" err="1" smtClean="0"/>
              <a:t>Pos</a:t>
            </a:r>
            <a:r>
              <a:rPr lang="en-US" sz="2400" dirty="0" smtClean="0"/>
              <a:t> (&lt;80%) </a:t>
            </a:r>
            <a:r>
              <a:rPr lang="en-US" sz="2400" dirty="0" err="1" smtClean="0"/>
              <a:t>dan</a:t>
            </a:r>
            <a:r>
              <a:rPr lang="en-US" sz="2400" dirty="0" smtClean="0"/>
              <a:t> NPWP, </a:t>
            </a:r>
            <a:r>
              <a:rPr lang="en-US" sz="2400" dirty="0" err="1" smtClean="0"/>
              <a:t>harus</a:t>
            </a:r>
            <a:r>
              <a:rPr lang="en-US" sz="2400" dirty="0" smtClean="0"/>
              <a:t> </a:t>
            </a:r>
            <a:r>
              <a:rPr lang="en-US" sz="2400" dirty="0" err="1" smtClean="0"/>
              <a:t>dilakukan</a:t>
            </a:r>
            <a:r>
              <a:rPr lang="en-US" sz="2400" dirty="0" smtClean="0"/>
              <a:t> </a:t>
            </a:r>
            <a:r>
              <a:rPr lang="en-US" sz="2400" dirty="0" err="1" smtClean="0"/>
              <a:t>rekon</a:t>
            </a:r>
            <a:r>
              <a:rPr lang="en-US" sz="2400" dirty="0" smtClean="0"/>
              <a:t> manual </a:t>
            </a:r>
            <a:r>
              <a:rPr lang="en-US" sz="2400" dirty="0" err="1" smtClean="0"/>
              <a:t>oleh</a:t>
            </a:r>
            <a:r>
              <a:rPr lang="en-US" sz="2400" dirty="0" smtClean="0"/>
              <a:t> </a:t>
            </a:r>
            <a:r>
              <a:rPr lang="en-US" sz="2400" dirty="0" err="1" smtClean="0"/>
              <a:t>petugas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61602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90600"/>
            <a:ext cx="8839200" cy="52578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AU" sz="2400" dirty="0" err="1" smtClean="0"/>
              <a:t>Rekon</a:t>
            </a:r>
            <a:r>
              <a:rPr lang="en-AU" sz="2400" dirty="0" smtClean="0"/>
              <a:t> manual </a:t>
            </a:r>
            <a:r>
              <a:rPr lang="en-AU" sz="2400" dirty="0" err="1" smtClean="0"/>
              <a:t>hanya</a:t>
            </a:r>
            <a:r>
              <a:rPr lang="en-AU" sz="2400" dirty="0" smtClean="0"/>
              <a:t> </a:t>
            </a:r>
            <a:r>
              <a:rPr lang="en-AU" sz="2400" dirty="0" err="1" smtClean="0"/>
              <a:t>perlu</a:t>
            </a:r>
            <a:r>
              <a:rPr lang="en-AU" sz="2400" dirty="0" smtClean="0"/>
              <a:t> </a:t>
            </a:r>
            <a:r>
              <a:rPr lang="en-AU" sz="2400" dirty="0" err="1" smtClean="0"/>
              <a:t>dilakukan</a:t>
            </a:r>
            <a:r>
              <a:rPr lang="en-AU" sz="2400" dirty="0" smtClean="0"/>
              <a:t> </a:t>
            </a:r>
            <a:r>
              <a:rPr lang="en-AU" sz="2400" dirty="0" err="1" smtClean="0"/>
              <a:t>dalam</a:t>
            </a:r>
            <a:r>
              <a:rPr lang="en-AU" sz="2400" dirty="0" smtClean="0"/>
              <a:t> </a:t>
            </a:r>
            <a:r>
              <a:rPr lang="en-AU" sz="2400" dirty="0" err="1" smtClean="0"/>
              <a:t>hal</a:t>
            </a:r>
            <a:r>
              <a:rPr lang="en-AU" sz="2400" dirty="0" smtClean="0"/>
              <a:t> </a:t>
            </a:r>
            <a:r>
              <a:rPr lang="en-AU" sz="2400" dirty="0" err="1" smtClean="0"/>
              <a:t>terdapat</a:t>
            </a:r>
            <a:r>
              <a:rPr lang="en-AU" sz="2400" dirty="0" smtClean="0"/>
              <a:t> </a:t>
            </a:r>
            <a:r>
              <a:rPr lang="en-AU" sz="2400" dirty="0" err="1" smtClean="0"/>
              <a:t>perbedaan</a:t>
            </a:r>
            <a:r>
              <a:rPr lang="en-AU" sz="2400" dirty="0" smtClean="0"/>
              <a:t> </a:t>
            </a:r>
            <a:r>
              <a:rPr lang="en-AU" sz="2400" dirty="0" err="1" smtClean="0"/>
              <a:t>nama</a:t>
            </a:r>
            <a:r>
              <a:rPr lang="en-AU" sz="2400" dirty="0" smtClean="0"/>
              <a:t> NVOCC </a:t>
            </a:r>
            <a:r>
              <a:rPr lang="en-AU" sz="2400" dirty="0" err="1" smtClean="0"/>
              <a:t>dan</a:t>
            </a:r>
            <a:r>
              <a:rPr lang="en-AU" sz="2400" dirty="0" smtClean="0"/>
              <a:t>/</a:t>
            </a:r>
            <a:r>
              <a:rPr lang="en-AU" sz="2400" dirty="0" err="1" smtClean="0"/>
              <a:t>atau</a:t>
            </a:r>
            <a:r>
              <a:rPr lang="en-AU" sz="2400" dirty="0" smtClean="0"/>
              <a:t> NPWP, </a:t>
            </a:r>
            <a:r>
              <a:rPr lang="en-AU" sz="2400" dirty="0" err="1" smtClean="0"/>
              <a:t>Jenis</a:t>
            </a:r>
            <a:r>
              <a:rPr lang="en-AU" sz="2400" dirty="0" smtClean="0"/>
              <a:t> </a:t>
            </a:r>
            <a:r>
              <a:rPr lang="en-AU" sz="2400" dirty="0" err="1" smtClean="0"/>
              <a:t>Pos</a:t>
            </a:r>
            <a:r>
              <a:rPr lang="en-AU" sz="2400" dirty="0" smtClean="0"/>
              <a:t> </a:t>
            </a:r>
            <a:r>
              <a:rPr lang="en-AU" sz="2400" dirty="0" err="1" smtClean="0"/>
              <a:t>serta</a:t>
            </a:r>
            <a:r>
              <a:rPr lang="en-AU" sz="2400" dirty="0" smtClean="0"/>
              <a:t> </a:t>
            </a:r>
            <a:r>
              <a:rPr lang="en-AU" sz="2400" i="1" dirty="0" smtClean="0"/>
              <a:t>partial shipment.</a:t>
            </a:r>
            <a:endParaRPr lang="en-AU" sz="2400" dirty="0"/>
          </a:p>
          <a:p>
            <a:pPr>
              <a:buFont typeface="Wingdings" pitchFamily="2" charset="2"/>
              <a:buChar char="Ø"/>
            </a:pPr>
            <a:r>
              <a:rPr lang="en-AU" sz="2400" dirty="0" err="1" smtClean="0"/>
              <a:t>Rekon</a:t>
            </a:r>
            <a:r>
              <a:rPr lang="en-AU" sz="2400" dirty="0" smtClean="0"/>
              <a:t> manual </a:t>
            </a:r>
            <a:r>
              <a:rPr lang="en-AU" sz="2400" dirty="0" err="1" smtClean="0"/>
              <a:t>untuk</a:t>
            </a:r>
            <a:r>
              <a:rPr lang="en-AU" sz="2400" dirty="0" smtClean="0"/>
              <a:t> </a:t>
            </a:r>
            <a:r>
              <a:rPr lang="en-AU" sz="2400" i="1" dirty="0" smtClean="0"/>
              <a:t>partial shipment </a:t>
            </a:r>
            <a:r>
              <a:rPr lang="en-AU" sz="2400" dirty="0" err="1" smtClean="0"/>
              <a:t>dilakukan</a:t>
            </a:r>
            <a:r>
              <a:rPr lang="en-AU" sz="2400" dirty="0" smtClean="0"/>
              <a:t> </a:t>
            </a:r>
            <a:r>
              <a:rPr lang="en-AU" sz="2400" dirty="0" err="1" smtClean="0"/>
              <a:t>setelah</a:t>
            </a:r>
            <a:r>
              <a:rPr lang="en-AU" sz="2400" dirty="0" smtClean="0"/>
              <a:t> </a:t>
            </a:r>
            <a:r>
              <a:rPr lang="en-AU" sz="2400" dirty="0" err="1" smtClean="0"/>
              <a:t>barang</a:t>
            </a:r>
            <a:r>
              <a:rPr lang="en-AU" sz="2400" dirty="0" smtClean="0"/>
              <a:t> </a:t>
            </a:r>
            <a:r>
              <a:rPr lang="en-AU" sz="2400" dirty="0" err="1" smtClean="0"/>
              <a:t>datang</a:t>
            </a:r>
            <a:r>
              <a:rPr lang="en-AU" sz="2400" dirty="0" smtClean="0"/>
              <a:t> </a:t>
            </a:r>
            <a:r>
              <a:rPr lang="en-AU" sz="2400" dirty="0" err="1" smtClean="0"/>
              <a:t>lengkap</a:t>
            </a:r>
            <a:r>
              <a:rPr lang="en-AU" sz="2400" dirty="0" smtClean="0"/>
              <a:t> </a:t>
            </a:r>
            <a:r>
              <a:rPr lang="en-AU" sz="2400" dirty="0" err="1" smtClean="0"/>
              <a:t>dan</a:t>
            </a:r>
            <a:r>
              <a:rPr lang="en-AU" sz="2400" dirty="0" smtClean="0"/>
              <a:t> HAWB </a:t>
            </a:r>
            <a:r>
              <a:rPr lang="en-AU" sz="2400" dirty="0" err="1" smtClean="0"/>
              <a:t>sudah</a:t>
            </a:r>
            <a:r>
              <a:rPr lang="en-AU" sz="2400" dirty="0" smtClean="0"/>
              <a:t> </a:t>
            </a:r>
            <a:r>
              <a:rPr lang="en-AU" sz="2400" dirty="0" err="1" smtClean="0"/>
              <a:t>disubmit</a:t>
            </a:r>
            <a:r>
              <a:rPr lang="en-AU" sz="2400" dirty="0" smtClean="0"/>
              <a:t> </a:t>
            </a:r>
            <a:r>
              <a:rPr lang="en-AU" sz="2400" dirty="0" err="1" smtClean="0"/>
              <a:t>sesuai</a:t>
            </a:r>
            <a:r>
              <a:rPr lang="en-AU" sz="2400" dirty="0" smtClean="0"/>
              <a:t> </a:t>
            </a:r>
            <a:r>
              <a:rPr lang="en-AU" sz="2400" dirty="0" err="1" smtClean="0"/>
              <a:t>kedatangan</a:t>
            </a:r>
            <a:r>
              <a:rPr lang="en-AU" sz="2400" dirty="0" smtClean="0"/>
              <a:t>/ </a:t>
            </a:r>
            <a:r>
              <a:rPr lang="en-AU" sz="2400" dirty="0" err="1" smtClean="0"/>
              <a:t>keberangkatan</a:t>
            </a:r>
            <a:r>
              <a:rPr lang="en-AU" sz="2400" dirty="0" smtClean="0"/>
              <a:t>. </a:t>
            </a:r>
            <a:r>
              <a:rPr lang="en-AU" sz="2400" dirty="0" err="1" smtClean="0"/>
              <a:t>Jika</a:t>
            </a:r>
            <a:r>
              <a:rPr lang="en-AU" sz="2400" dirty="0" smtClean="0"/>
              <a:t> </a:t>
            </a:r>
            <a:r>
              <a:rPr lang="en-AU" sz="2400" dirty="0" err="1" smtClean="0"/>
              <a:t>kedatangan</a:t>
            </a:r>
            <a:r>
              <a:rPr lang="en-AU" sz="2400" dirty="0" smtClean="0"/>
              <a:t> </a:t>
            </a:r>
            <a:r>
              <a:rPr lang="en-AU" sz="2400" dirty="0" err="1" smtClean="0"/>
              <a:t>berikutnya</a:t>
            </a:r>
            <a:r>
              <a:rPr lang="en-AU" sz="2400" dirty="0" smtClean="0"/>
              <a:t> </a:t>
            </a:r>
            <a:r>
              <a:rPr lang="en-AU" sz="2400" dirty="0" err="1" smtClean="0"/>
              <a:t>waktunya</a:t>
            </a:r>
            <a:r>
              <a:rPr lang="en-AU" sz="2400" dirty="0" smtClean="0"/>
              <a:t> </a:t>
            </a:r>
            <a:r>
              <a:rPr lang="en-AU" sz="2400" dirty="0" err="1" smtClean="0"/>
              <a:t>cukup</a:t>
            </a:r>
            <a:r>
              <a:rPr lang="en-AU" sz="2400" dirty="0" smtClean="0"/>
              <a:t> lama, </a:t>
            </a:r>
            <a:r>
              <a:rPr lang="en-AU" sz="2400" dirty="0" err="1" smtClean="0"/>
              <a:t>ajukan</a:t>
            </a:r>
            <a:r>
              <a:rPr lang="en-AU" sz="2400" dirty="0" smtClean="0"/>
              <a:t> </a:t>
            </a:r>
            <a:r>
              <a:rPr lang="en-AU" sz="2400" dirty="0" err="1" smtClean="0"/>
              <a:t>permohonan</a:t>
            </a:r>
            <a:r>
              <a:rPr lang="en-AU" sz="2400" dirty="0" smtClean="0"/>
              <a:t> </a:t>
            </a:r>
            <a:r>
              <a:rPr lang="en-AU" sz="2400" dirty="0" err="1" smtClean="0"/>
              <a:t>rekonsiliasi</a:t>
            </a:r>
            <a:r>
              <a:rPr lang="en-AU" sz="2400" dirty="0" smtClean="0"/>
              <a:t> </a:t>
            </a:r>
            <a:r>
              <a:rPr lang="en-AU" sz="2400" dirty="0" err="1" smtClean="0"/>
              <a:t>sebagian</a:t>
            </a:r>
            <a:r>
              <a:rPr lang="en-AU" sz="2400" dirty="0" smtClean="0"/>
              <a:t> (</a:t>
            </a:r>
            <a:r>
              <a:rPr lang="en-AU" sz="2400" dirty="0" err="1" smtClean="0"/>
              <a:t>pecah</a:t>
            </a:r>
            <a:r>
              <a:rPr lang="en-AU" sz="2400" dirty="0" smtClean="0"/>
              <a:t> </a:t>
            </a:r>
            <a:r>
              <a:rPr lang="en-AU" sz="2400" dirty="0" err="1" smtClean="0"/>
              <a:t>pos</a:t>
            </a:r>
            <a:r>
              <a:rPr lang="en-AU" sz="2400" dirty="0" smtClean="0"/>
              <a:t> </a:t>
            </a:r>
            <a:r>
              <a:rPr lang="en-AU" sz="2400" dirty="0" err="1" smtClean="0"/>
              <a:t>sebagian</a:t>
            </a:r>
            <a:r>
              <a:rPr lang="en-AU" sz="2400" dirty="0" smtClean="0"/>
              <a:t>) </a:t>
            </a:r>
            <a:endParaRPr lang="en-AU" sz="2400" dirty="0"/>
          </a:p>
          <a:p>
            <a:pPr>
              <a:buFont typeface="Wingdings" pitchFamily="2" charset="2"/>
              <a:buChar char="Ø"/>
            </a:pPr>
            <a:r>
              <a:rPr lang="en-AU" sz="2400" dirty="0" err="1" smtClean="0">
                <a:hlinkClick r:id="rId2" action="ppaction://hlinkfile"/>
              </a:rPr>
              <a:t>Pengajuan</a:t>
            </a:r>
            <a:r>
              <a:rPr lang="en-AU" sz="2400" dirty="0" smtClean="0"/>
              <a:t> </a:t>
            </a:r>
            <a:r>
              <a:rPr lang="en-AU" sz="2400" dirty="0" err="1" smtClean="0"/>
              <a:t>rekonsiliasi</a:t>
            </a:r>
            <a:r>
              <a:rPr lang="en-AU" sz="2400" dirty="0" smtClean="0"/>
              <a:t> manual </a:t>
            </a:r>
            <a:r>
              <a:rPr lang="en-AU" sz="2400" dirty="0" err="1" smtClean="0"/>
              <a:t>dilakukan</a:t>
            </a:r>
            <a:r>
              <a:rPr lang="en-AU" sz="2400" dirty="0" smtClean="0"/>
              <a:t> </a:t>
            </a:r>
            <a:r>
              <a:rPr lang="en-AU" sz="2400" dirty="0" err="1" smtClean="0"/>
              <a:t>jika</a:t>
            </a:r>
            <a:r>
              <a:rPr lang="en-AU" sz="2400" dirty="0" smtClean="0"/>
              <a:t> </a:t>
            </a:r>
            <a:r>
              <a:rPr lang="en-AU" sz="2400" dirty="0"/>
              <a:t>Airline </a:t>
            </a:r>
            <a:r>
              <a:rPr lang="en-AU" sz="2400" dirty="0" err="1"/>
              <a:t>atau</a:t>
            </a:r>
            <a:r>
              <a:rPr lang="en-AU" sz="2400" dirty="0"/>
              <a:t> </a:t>
            </a:r>
            <a:r>
              <a:rPr lang="en-AU" sz="2400" dirty="0" smtClean="0"/>
              <a:t>Ground handling </a:t>
            </a:r>
            <a:r>
              <a:rPr lang="en-AU" sz="2400" dirty="0" err="1"/>
              <a:t>telah</a:t>
            </a:r>
            <a:r>
              <a:rPr lang="en-AU" sz="2400" dirty="0"/>
              <a:t> </a:t>
            </a:r>
            <a:r>
              <a:rPr lang="en-AU" sz="2400" dirty="0" err="1" smtClean="0"/>
              <a:t>mensubmit</a:t>
            </a:r>
            <a:r>
              <a:rPr lang="en-AU" sz="2400" dirty="0" smtClean="0"/>
              <a:t> BC1.1 (</a:t>
            </a:r>
            <a:r>
              <a:rPr lang="en-AU" sz="2400" dirty="0" err="1" smtClean="0">
                <a:hlinkClick r:id="rId3" action="ppaction://hlinkfile"/>
              </a:rPr>
              <a:t>cek</a:t>
            </a:r>
            <a:r>
              <a:rPr lang="en-AU" sz="2400" dirty="0" smtClean="0">
                <a:hlinkClick r:id="rId3" action="ppaction://hlinkfile"/>
              </a:rPr>
              <a:t> di portal</a:t>
            </a:r>
            <a:r>
              <a:rPr lang="en-AU" sz="2400" dirty="0" smtClean="0"/>
              <a:t>)</a:t>
            </a:r>
          </a:p>
          <a:p>
            <a:pPr>
              <a:buFont typeface="Wingdings" pitchFamily="2" charset="2"/>
              <a:buChar char="Ø"/>
            </a:pPr>
            <a:r>
              <a:rPr lang="en-AU" sz="2400" dirty="0" err="1" smtClean="0"/>
              <a:t>Untuk</a:t>
            </a:r>
            <a:r>
              <a:rPr lang="en-AU" sz="2400" dirty="0" smtClean="0"/>
              <a:t> </a:t>
            </a:r>
            <a:r>
              <a:rPr lang="en-AU" sz="2400" dirty="0" err="1" smtClean="0"/>
              <a:t>pengajuan</a:t>
            </a:r>
            <a:r>
              <a:rPr lang="en-AU" sz="2400" dirty="0" smtClean="0"/>
              <a:t> </a:t>
            </a:r>
            <a:r>
              <a:rPr lang="en-AU" sz="2400" dirty="0" err="1" smtClean="0"/>
              <a:t>rekon</a:t>
            </a:r>
            <a:r>
              <a:rPr lang="en-AU" sz="2400" dirty="0" smtClean="0"/>
              <a:t> manual agar </a:t>
            </a:r>
            <a:r>
              <a:rPr lang="en-AU" sz="2400" dirty="0" err="1" smtClean="0"/>
              <a:t>membawa</a:t>
            </a:r>
            <a:r>
              <a:rPr lang="en-AU" sz="2400" dirty="0" smtClean="0"/>
              <a:t> </a:t>
            </a:r>
            <a:r>
              <a:rPr lang="en-AU" sz="2400" dirty="0" err="1" smtClean="0"/>
              <a:t>respon</a:t>
            </a:r>
            <a:r>
              <a:rPr lang="en-AU" sz="2400" dirty="0" smtClean="0"/>
              <a:t> di </a:t>
            </a:r>
            <a:r>
              <a:rPr lang="en-AU" sz="2400" dirty="0" err="1" smtClean="0"/>
              <a:t>modul</a:t>
            </a:r>
            <a:r>
              <a:rPr lang="en-AU" sz="2400" dirty="0" smtClean="0"/>
              <a:t>, print out inward/outward </a:t>
            </a:r>
            <a:r>
              <a:rPr lang="en-AU" sz="2400" dirty="0" err="1" smtClean="0"/>
              <a:t>dari</a:t>
            </a:r>
            <a:r>
              <a:rPr lang="en-AU" sz="2400" dirty="0" smtClean="0"/>
              <a:t> </a:t>
            </a:r>
            <a:r>
              <a:rPr lang="en-AU" sz="2400" dirty="0" err="1" smtClean="0"/>
              <a:t>modul</a:t>
            </a:r>
            <a:r>
              <a:rPr lang="en-AU" sz="2400" dirty="0" smtClean="0"/>
              <a:t> </a:t>
            </a:r>
            <a:r>
              <a:rPr lang="en-AU" sz="2400" dirty="0" err="1" smtClean="0"/>
              <a:t>dan</a:t>
            </a:r>
            <a:r>
              <a:rPr lang="en-AU" sz="2400" dirty="0" smtClean="0"/>
              <a:t> Master AWB.</a:t>
            </a:r>
          </a:p>
          <a:p>
            <a:endParaRPr lang="en-AU" sz="2400" dirty="0" smtClean="0"/>
          </a:p>
          <a:p>
            <a:endParaRPr lang="en-AU" dirty="0" smtClean="0"/>
          </a:p>
          <a:p>
            <a:endParaRPr lang="en-AU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143000" y="152400"/>
            <a:ext cx="7372350" cy="685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 smtClean="0"/>
              <a:t>Rekonsiliasi</a:t>
            </a:r>
            <a:r>
              <a:rPr lang="en-US" b="1" dirty="0" smtClean="0"/>
              <a:t> Manual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0066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143000" y="152400"/>
            <a:ext cx="7372350" cy="685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 smtClean="0"/>
              <a:t>Rekonsiliasi</a:t>
            </a:r>
            <a:endParaRPr lang="en-US" b="1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76200" y="990600"/>
            <a:ext cx="8839200" cy="5257800"/>
          </a:xfrm>
        </p:spPr>
        <p:txBody>
          <a:bodyPr>
            <a:normAutofit/>
          </a:bodyPr>
          <a:lstStyle/>
          <a:p>
            <a:pPr lvl="0"/>
            <a:r>
              <a:rPr lang="en-AU" sz="2400" dirty="0" err="1" smtClean="0"/>
              <a:t>Jika</a:t>
            </a:r>
            <a:r>
              <a:rPr lang="en-AU" sz="2400" dirty="0" smtClean="0"/>
              <a:t> </a:t>
            </a:r>
            <a:r>
              <a:rPr lang="en-AU" sz="2400" dirty="0"/>
              <a:t>7 </a:t>
            </a:r>
            <a:r>
              <a:rPr lang="en-AU" sz="2400" dirty="0" err="1"/>
              <a:t>hari</a:t>
            </a:r>
            <a:r>
              <a:rPr lang="en-AU" sz="2400" dirty="0"/>
              <a:t> </a:t>
            </a:r>
            <a:r>
              <a:rPr lang="en-AU" sz="2400" dirty="0" err="1"/>
              <a:t>setelah</a:t>
            </a:r>
            <a:r>
              <a:rPr lang="en-AU" sz="2400" dirty="0"/>
              <a:t> </a:t>
            </a:r>
            <a:r>
              <a:rPr lang="en-AU" sz="2400" dirty="0" err="1"/>
              <a:t>menyampaikan</a:t>
            </a:r>
            <a:r>
              <a:rPr lang="en-AU" sz="2400" dirty="0"/>
              <a:t> </a:t>
            </a:r>
            <a:r>
              <a:rPr lang="en-AU" sz="2400" dirty="0" smtClean="0"/>
              <a:t>inward/outward</a:t>
            </a:r>
            <a:r>
              <a:rPr lang="en-AU" sz="2400" dirty="0"/>
              <a:t> </a:t>
            </a:r>
            <a:r>
              <a:rPr lang="en-AU" sz="2400" dirty="0" smtClean="0"/>
              <a:t>data </a:t>
            </a:r>
            <a:r>
              <a:rPr lang="en-AU" sz="2400" dirty="0" err="1" smtClean="0"/>
              <a:t>tidak</a:t>
            </a:r>
            <a:r>
              <a:rPr lang="en-AU" sz="2400" dirty="0" smtClean="0"/>
              <a:t> </a:t>
            </a:r>
            <a:r>
              <a:rPr lang="en-AU" sz="2400" dirty="0" err="1" smtClean="0"/>
              <a:t>terrekonsiliasi</a:t>
            </a:r>
            <a:r>
              <a:rPr lang="en-AU" sz="2400" dirty="0"/>
              <a:t> </a:t>
            </a:r>
            <a:r>
              <a:rPr lang="en-AU" sz="2400" dirty="0" err="1" smtClean="0"/>
              <a:t>maka</a:t>
            </a:r>
            <a:r>
              <a:rPr lang="en-AU" sz="2400" dirty="0" smtClean="0"/>
              <a:t> </a:t>
            </a:r>
            <a:r>
              <a:rPr lang="en-AU" sz="2400" dirty="0" err="1" smtClean="0"/>
              <a:t>akan</a:t>
            </a:r>
            <a:r>
              <a:rPr lang="en-AU" sz="2400" dirty="0" smtClean="0"/>
              <a:t> </a:t>
            </a:r>
            <a:r>
              <a:rPr lang="en-AU" sz="2400" dirty="0" err="1" smtClean="0"/>
              <a:t>dir</a:t>
            </a:r>
            <a:r>
              <a:rPr lang="en-AU" sz="2400" dirty="0" smtClean="0"/>
              <a:t>-</a:t>
            </a:r>
            <a:r>
              <a:rPr lang="en-AU" sz="2400" i="1" dirty="0" smtClean="0"/>
              <a:t>reject </a:t>
            </a:r>
            <a:r>
              <a:rPr lang="en-AU" sz="2400" dirty="0" err="1" smtClean="0"/>
              <a:t>oleh</a:t>
            </a:r>
            <a:r>
              <a:rPr lang="en-AU" sz="2400" dirty="0" smtClean="0"/>
              <a:t> system.</a:t>
            </a:r>
          </a:p>
          <a:p>
            <a:pPr lvl="0"/>
            <a:r>
              <a:rPr lang="en-AU" sz="2400" dirty="0" err="1" smtClean="0"/>
              <a:t>Jika</a:t>
            </a:r>
            <a:r>
              <a:rPr lang="en-AU" sz="2400" dirty="0" smtClean="0"/>
              <a:t> data reject </a:t>
            </a:r>
            <a:r>
              <a:rPr lang="en-AU" sz="2400" dirty="0" err="1" smtClean="0"/>
              <a:t>silakan</a:t>
            </a:r>
            <a:r>
              <a:rPr lang="en-AU" sz="2400" dirty="0" smtClean="0"/>
              <a:t> </a:t>
            </a:r>
            <a:r>
              <a:rPr lang="en-AU" sz="2400" dirty="0" err="1" smtClean="0"/>
              <a:t>perbaiki</a:t>
            </a:r>
            <a:r>
              <a:rPr lang="en-AU" sz="2400" dirty="0" smtClean="0"/>
              <a:t> </a:t>
            </a:r>
            <a:r>
              <a:rPr lang="en-AU" sz="2400" dirty="0" err="1" smtClean="0"/>
              <a:t>dan</a:t>
            </a:r>
            <a:r>
              <a:rPr lang="en-AU" sz="2400" dirty="0" smtClean="0"/>
              <a:t> </a:t>
            </a:r>
            <a:r>
              <a:rPr lang="en-AU" sz="2400" dirty="0" err="1" smtClean="0"/>
              <a:t>kirim</a:t>
            </a:r>
            <a:r>
              <a:rPr lang="en-AU" sz="2400" dirty="0" smtClean="0"/>
              <a:t> </a:t>
            </a:r>
            <a:r>
              <a:rPr lang="en-AU" sz="2400" dirty="0" err="1" smtClean="0"/>
              <a:t>ulang</a:t>
            </a:r>
            <a:r>
              <a:rPr lang="en-AU" sz="2400" dirty="0" smtClean="0"/>
              <a:t> </a:t>
            </a:r>
            <a:r>
              <a:rPr lang="en-AU" sz="2400" dirty="0" err="1" smtClean="0"/>
              <a:t>atau</a:t>
            </a:r>
            <a:r>
              <a:rPr lang="en-AU" sz="2400" dirty="0" smtClean="0"/>
              <a:t> </a:t>
            </a:r>
            <a:r>
              <a:rPr lang="en-AU" sz="2400" dirty="0" err="1" smtClean="0"/>
              <a:t>buat</a:t>
            </a:r>
            <a:r>
              <a:rPr lang="en-AU" sz="2400" dirty="0" smtClean="0"/>
              <a:t> </a:t>
            </a:r>
            <a:r>
              <a:rPr lang="en-AU" sz="2400" dirty="0" err="1" smtClean="0"/>
              <a:t>aju</a:t>
            </a:r>
            <a:r>
              <a:rPr lang="en-AU" sz="2400" dirty="0" smtClean="0"/>
              <a:t> </a:t>
            </a:r>
            <a:r>
              <a:rPr lang="en-AU" sz="2400" dirty="0" err="1" smtClean="0"/>
              <a:t>baru</a:t>
            </a:r>
            <a:r>
              <a:rPr lang="en-AU" sz="2400" dirty="0" smtClean="0"/>
              <a:t>.</a:t>
            </a:r>
          </a:p>
          <a:p>
            <a:r>
              <a:rPr lang="en-AU" sz="2400" dirty="0" err="1"/>
              <a:t>Jika</a:t>
            </a:r>
            <a:r>
              <a:rPr lang="en-AU" sz="2400" dirty="0"/>
              <a:t> </a:t>
            </a:r>
            <a:r>
              <a:rPr lang="en-AU" sz="2400" dirty="0" err="1"/>
              <a:t>ada</a:t>
            </a:r>
            <a:r>
              <a:rPr lang="en-AU" sz="2400" dirty="0"/>
              <a:t> </a:t>
            </a:r>
            <a:r>
              <a:rPr lang="en-AU" sz="2400" dirty="0" err="1"/>
              <a:t>respon</a:t>
            </a:r>
            <a:r>
              <a:rPr lang="en-AU" sz="2400" dirty="0"/>
              <a:t> reject </a:t>
            </a:r>
            <a:r>
              <a:rPr lang="en-AU" sz="2400" dirty="0" err="1"/>
              <a:t>jangan</a:t>
            </a:r>
            <a:r>
              <a:rPr lang="en-AU" sz="2400" dirty="0"/>
              <a:t> </a:t>
            </a:r>
            <a:r>
              <a:rPr lang="en-AU" sz="2400" dirty="0" err="1"/>
              <a:t>dibiarkan</a:t>
            </a:r>
            <a:r>
              <a:rPr lang="en-AU" sz="2400" dirty="0"/>
              <a:t>, </a:t>
            </a:r>
            <a:r>
              <a:rPr lang="en-AU" sz="2400" dirty="0" err="1"/>
              <a:t>dianggap</a:t>
            </a:r>
            <a:r>
              <a:rPr lang="en-AU" sz="2400" dirty="0"/>
              <a:t> </a:t>
            </a:r>
            <a:r>
              <a:rPr lang="en-AU" sz="2400" dirty="0" err="1"/>
              <a:t>tidak</a:t>
            </a:r>
            <a:r>
              <a:rPr lang="en-AU" sz="2400" dirty="0"/>
              <a:t> </a:t>
            </a:r>
            <a:r>
              <a:rPr lang="en-AU" sz="2400" dirty="0" err="1"/>
              <a:t>menyampaikan</a:t>
            </a:r>
            <a:r>
              <a:rPr lang="en-AU" sz="2400" dirty="0"/>
              <a:t> </a:t>
            </a:r>
            <a:r>
              <a:rPr lang="en-AU" sz="2400" dirty="0" smtClean="0"/>
              <a:t>inward/outward </a:t>
            </a:r>
            <a:r>
              <a:rPr lang="en-AU" sz="2400" dirty="0" err="1" smtClean="0"/>
              <a:t>manifes</a:t>
            </a:r>
            <a:r>
              <a:rPr lang="en-AU" sz="2400" dirty="0" smtClean="0"/>
              <a:t>.</a:t>
            </a:r>
          </a:p>
          <a:p>
            <a:r>
              <a:rPr lang="en-AU" sz="2400" dirty="0" err="1" smtClean="0"/>
              <a:t>Banyak</a:t>
            </a:r>
            <a:r>
              <a:rPr lang="en-AU" sz="2400" dirty="0" smtClean="0"/>
              <a:t> </a:t>
            </a:r>
            <a:r>
              <a:rPr lang="en-AU" sz="2400" dirty="0"/>
              <a:t>data MAWB yang </a:t>
            </a:r>
            <a:r>
              <a:rPr lang="en-AU" sz="2400" b="1" dirty="0" err="1">
                <a:hlinkClick r:id="rId2" action="ppaction://hlinkfile"/>
              </a:rPr>
              <a:t>belum</a:t>
            </a:r>
            <a:r>
              <a:rPr lang="en-AU" sz="2400" b="1" dirty="0">
                <a:hlinkClick r:id="rId2" action="ppaction://hlinkfile"/>
              </a:rPr>
              <a:t> </a:t>
            </a:r>
            <a:r>
              <a:rPr lang="en-AU" sz="2400" b="1" dirty="0" err="1" smtClean="0">
                <a:hlinkClick r:id="rId2" action="ppaction://hlinkfile"/>
              </a:rPr>
              <a:t>terekon</a:t>
            </a:r>
            <a:r>
              <a:rPr lang="en-AU" sz="2400" b="1" dirty="0" smtClean="0">
                <a:hlinkClick r:id="rId2" action="ppaction://hlinkfile"/>
              </a:rPr>
              <a:t> </a:t>
            </a:r>
            <a:r>
              <a:rPr lang="en-AU" sz="2400" dirty="0" err="1" smtClean="0"/>
              <a:t>karena</a:t>
            </a:r>
            <a:r>
              <a:rPr lang="en-AU" sz="2400" dirty="0" smtClean="0"/>
              <a:t> </a:t>
            </a:r>
            <a:r>
              <a:rPr lang="en-AU" sz="2400" dirty="0" err="1"/>
              <a:t>oleh</a:t>
            </a:r>
            <a:r>
              <a:rPr lang="en-AU" sz="2400" dirty="0"/>
              <a:t> NVOCC </a:t>
            </a:r>
            <a:r>
              <a:rPr lang="en-AU" sz="2400" dirty="0" err="1" smtClean="0"/>
              <a:t>belum</a:t>
            </a:r>
            <a:r>
              <a:rPr lang="en-AU" sz="2400" dirty="0" smtClean="0"/>
              <a:t> </a:t>
            </a:r>
            <a:r>
              <a:rPr lang="en-AU" sz="2400" dirty="0" err="1" smtClean="0"/>
              <a:t>menyampaikan</a:t>
            </a:r>
            <a:r>
              <a:rPr lang="en-AU" sz="2400" dirty="0" smtClean="0"/>
              <a:t> outward </a:t>
            </a:r>
            <a:r>
              <a:rPr lang="en-AU" sz="2400" dirty="0" err="1" smtClean="0"/>
              <a:t>manifes</a:t>
            </a:r>
            <a:r>
              <a:rPr lang="en-AU" sz="2400" dirty="0" smtClean="0"/>
              <a:t> </a:t>
            </a:r>
            <a:r>
              <a:rPr lang="en-AU" sz="2400" dirty="0" err="1" smtClean="0"/>
              <a:t>atau</a:t>
            </a:r>
            <a:r>
              <a:rPr lang="en-AU" sz="2400" dirty="0" smtClean="0"/>
              <a:t> </a:t>
            </a:r>
            <a:r>
              <a:rPr lang="en-AU" sz="2400" dirty="0" err="1" smtClean="0"/>
              <a:t>telah</a:t>
            </a:r>
            <a:r>
              <a:rPr lang="en-AU" sz="2400" dirty="0" smtClean="0"/>
              <a:t> </a:t>
            </a:r>
            <a:r>
              <a:rPr lang="en-AU" sz="2400" dirty="0" err="1" smtClean="0"/>
              <a:t>menyampaikan</a:t>
            </a:r>
            <a:r>
              <a:rPr lang="en-AU" sz="2400" dirty="0" smtClean="0"/>
              <a:t> </a:t>
            </a:r>
            <a:r>
              <a:rPr lang="en-AU" sz="2400" dirty="0" err="1" smtClean="0"/>
              <a:t>namun</a:t>
            </a:r>
            <a:r>
              <a:rPr lang="en-AU" sz="2400" dirty="0" smtClean="0"/>
              <a:t> </a:t>
            </a:r>
            <a:r>
              <a:rPr lang="en-AU" sz="2400" dirty="0" err="1" smtClean="0"/>
              <a:t>direject</a:t>
            </a:r>
            <a:r>
              <a:rPr lang="en-AU" sz="2400" dirty="0" smtClean="0"/>
              <a:t>, </a:t>
            </a:r>
            <a:r>
              <a:rPr lang="en-AU" sz="2400" dirty="0" err="1" smtClean="0"/>
              <a:t>sehingga</a:t>
            </a:r>
            <a:r>
              <a:rPr lang="en-AU" sz="2400" dirty="0" smtClean="0"/>
              <a:t> </a:t>
            </a:r>
            <a:r>
              <a:rPr lang="en-AU" sz="2400" dirty="0" err="1"/>
              <a:t>rekonsiliasi</a:t>
            </a:r>
            <a:r>
              <a:rPr lang="en-AU" sz="2400" dirty="0"/>
              <a:t> </a:t>
            </a:r>
            <a:r>
              <a:rPr lang="en-AU" sz="2400" dirty="0" err="1"/>
              <a:t>antara</a:t>
            </a:r>
            <a:r>
              <a:rPr lang="en-AU" sz="2400" dirty="0"/>
              <a:t> BC1.1 outward </a:t>
            </a:r>
            <a:r>
              <a:rPr lang="en-AU" sz="2400" dirty="0" err="1"/>
              <a:t>dengan</a:t>
            </a:r>
            <a:r>
              <a:rPr lang="en-AU" sz="2400" dirty="0"/>
              <a:t> PEB </a:t>
            </a:r>
            <a:r>
              <a:rPr lang="en-AU" sz="2400" dirty="0" err="1"/>
              <a:t>tidak</a:t>
            </a:r>
            <a:r>
              <a:rPr lang="en-AU" sz="2400" dirty="0"/>
              <a:t> </a:t>
            </a:r>
            <a:r>
              <a:rPr lang="en-AU" sz="2400" dirty="0" err="1"/>
              <a:t>dapat</a:t>
            </a:r>
            <a:r>
              <a:rPr lang="en-AU" sz="2400" dirty="0"/>
              <a:t> </a:t>
            </a:r>
            <a:r>
              <a:rPr lang="en-AU" sz="2400" dirty="0" err="1" smtClean="0"/>
              <a:t>dilakukan</a:t>
            </a:r>
            <a:r>
              <a:rPr lang="en-AU" sz="2400" dirty="0" smtClean="0"/>
              <a:t>.</a:t>
            </a:r>
          </a:p>
          <a:p>
            <a:r>
              <a:rPr lang="en-AU" sz="2400" dirty="0" err="1"/>
              <a:t>Untuk</a:t>
            </a:r>
            <a:r>
              <a:rPr lang="en-AU" sz="2400" dirty="0"/>
              <a:t> </a:t>
            </a:r>
            <a:r>
              <a:rPr lang="en-AU" sz="2400" dirty="0" err="1"/>
              <a:t>rekon</a:t>
            </a:r>
            <a:r>
              <a:rPr lang="en-AU" sz="2400" dirty="0"/>
              <a:t> </a:t>
            </a:r>
            <a:r>
              <a:rPr lang="en-AU" sz="2400" dirty="0" err="1"/>
              <a:t>mandiri</a:t>
            </a:r>
            <a:r>
              <a:rPr lang="en-AU" sz="2400" dirty="0"/>
              <a:t> </a:t>
            </a:r>
            <a:r>
              <a:rPr lang="en-AU" sz="2400" dirty="0" err="1"/>
              <a:t>silahkan</a:t>
            </a:r>
            <a:r>
              <a:rPr lang="en-AU" sz="2400" dirty="0"/>
              <a:t> </a:t>
            </a:r>
            <a:r>
              <a:rPr lang="en-AU" sz="2400" dirty="0" err="1"/>
              <a:t>baca</a:t>
            </a:r>
            <a:r>
              <a:rPr lang="en-AU" sz="2400" dirty="0"/>
              <a:t> </a:t>
            </a:r>
            <a:r>
              <a:rPr lang="en-AU" sz="2400" dirty="0" err="1">
                <a:hlinkClick r:id="rId3" action="ppaction://hlinkfile"/>
              </a:rPr>
              <a:t>Petunjuk</a:t>
            </a:r>
            <a:r>
              <a:rPr lang="en-AU" sz="2400" dirty="0">
                <a:hlinkClick r:id="rId3" action="ppaction://hlinkfile"/>
              </a:rPr>
              <a:t> </a:t>
            </a:r>
            <a:r>
              <a:rPr lang="en-AU" sz="2400" dirty="0" err="1">
                <a:hlinkClick r:id="rId3" action="ppaction://hlinkfile"/>
              </a:rPr>
              <a:t>Rekonsiliasi</a:t>
            </a:r>
            <a:r>
              <a:rPr lang="en-AU" sz="2400" dirty="0">
                <a:hlinkClick r:id="rId3" action="ppaction://hlinkfile"/>
              </a:rPr>
              <a:t> </a:t>
            </a:r>
            <a:r>
              <a:rPr lang="en-AU" sz="2400" dirty="0" smtClean="0">
                <a:hlinkClick r:id="rId3" action="ppaction://hlinkfile"/>
              </a:rPr>
              <a:t>NVOCC</a:t>
            </a:r>
            <a:r>
              <a:rPr lang="en-AU" sz="2400" dirty="0" smtClean="0"/>
              <a:t>.</a:t>
            </a:r>
            <a:endParaRPr lang="en-AU" sz="2400" dirty="0"/>
          </a:p>
          <a:p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27992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1_Theme 2016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 2016" id="{E24A7912-969C-4437-B6C5-DF0D170C8ECA}" vid="{F153CF68-19D9-4745-978F-CF1CE8B78D6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PPT DJBC</Template>
  <TotalTime>16945</TotalTime>
  <Words>848</Words>
  <Application>Microsoft Office PowerPoint</Application>
  <PresentationFormat>On-screen Show (4:3)</PresentationFormat>
  <Paragraphs>122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Arial</vt:lpstr>
      <vt:lpstr>Arial Black</vt:lpstr>
      <vt:lpstr>Calibri</vt:lpstr>
      <vt:lpstr>Calibri Light</vt:lpstr>
      <vt:lpstr>Cambria</vt:lpstr>
      <vt:lpstr>Century Gothic</vt:lpstr>
      <vt:lpstr>Myriad Pro</vt:lpstr>
      <vt:lpstr>Times New Roman</vt:lpstr>
      <vt:lpstr>Wingdings</vt:lpstr>
      <vt:lpstr>1_Office Theme</vt:lpstr>
      <vt:lpstr>11_Theme 2016</vt:lpstr>
      <vt:lpstr>PowerPoint Presentation</vt:lpstr>
      <vt:lpstr>Implementasi PMK 158/PMK.04/2017 </vt:lpstr>
      <vt:lpstr>PowerPoint Presentation</vt:lpstr>
      <vt:lpstr>Registrasi Pengangkut</vt:lpstr>
      <vt:lpstr>Pencantuman NPWP</vt:lpstr>
      <vt:lpstr>Pencantuman NPWP</vt:lpstr>
      <vt:lpstr>Rekonsiliasi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Materi Evaluasi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Kristo Silaban</dc:creator>
  <cp:lastModifiedBy>RT</cp:lastModifiedBy>
  <cp:revision>492</cp:revision>
  <cp:lastPrinted>2018-08-16T02:24:29Z</cp:lastPrinted>
  <dcterms:created xsi:type="dcterms:W3CDTF">2016-06-16T01:19:00Z</dcterms:created>
  <dcterms:modified xsi:type="dcterms:W3CDTF">2018-08-16T05:19:30Z</dcterms:modified>
</cp:coreProperties>
</file>