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 id="2147483698" r:id="rId3"/>
    <p:sldMasterId id="2147483699" r:id="rId4"/>
  </p:sldMasterIdLst>
  <p:notesMasterIdLst>
    <p:notesMasterId r:id="rId15"/>
  </p:notesMasterIdLst>
  <p:handoutMasterIdLst>
    <p:handoutMasterId r:id="rId16"/>
  </p:handoutMasterIdLst>
  <p:sldIdLst>
    <p:sldId id="344" r:id="rId5"/>
    <p:sldId id="459" r:id="rId6"/>
    <p:sldId id="466" r:id="rId7"/>
    <p:sldId id="480" r:id="rId8"/>
    <p:sldId id="481" r:id="rId9"/>
    <p:sldId id="478" r:id="rId10"/>
    <p:sldId id="477" r:id="rId11"/>
    <p:sldId id="462" r:id="rId12"/>
    <p:sldId id="469" r:id="rId13"/>
    <p:sldId id="289"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33CC33"/>
    <a:srgbClr val="669966"/>
    <a:srgbClr val="FFCC00"/>
    <a:srgbClr val="F5D59A"/>
    <a:srgbClr val="333333"/>
    <a:srgbClr val="F4ECE1"/>
    <a:srgbClr val="575757"/>
    <a:srgbClr val="CC007A"/>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0664" autoAdjust="0"/>
  </p:normalViewPr>
  <p:slideViewPr>
    <p:cSldViewPr snapToGrid="0">
      <p:cViewPr>
        <p:scale>
          <a:sx n="67" d="100"/>
          <a:sy n="67"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image" Target="../media/image15.png"/><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image" Target="../media/image15.png"/><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D5007-C82A-4908-B38D-F280FEAD22CE}" type="doc">
      <dgm:prSet loTypeId="urn:microsoft.com/office/officeart/2008/layout/VerticalCurvedList" loCatId="list" qsTypeId="urn:microsoft.com/office/officeart/2005/8/quickstyle/simple3" qsCatId="simple" csTypeId="urn:microsoft.com/office/officeart/2005/8/colors/accent1_4" csCatId="accent1" phldr="1"/>
      <dgm:spPr/>
      <dgm:t>
        <a:bodyPr/>
        <a:lstStyle/>
        <a:p>
          <a:endParaRPr lang="id-ID"/>
        </a:p>
      </dgm:t>
    </dgm:pt>
    <dgm:pt modelId="{E4275623-77E7-4A31-B5ED-0A45493F2E60}">
      <dgm:prSet phldrT="[Text]" custT="1"/>
      <dgm:spPr/>
      <dgm:t>
        <a:bodyPr/>
        <a:lstStyle/>
        <a:p>
          <a:r>
            <a:rPr lang="id-ID" sz="1800" dirty="0"/>
            <a:t>Tarif BM ditetapkan 0% , Lampiran I dan II</a:t>
          </a:r>
        </a:p>
      </dgm:t>
    </dgm:pt>
    <dgm:pt modelId="{AC94B369-D9ED-4106-9915-B4973442897B}" type="parTrans" cxnId="{B9D96241-79EF-43EE-B0E7-526375B310AD}">
      <dgm:prSet/>
      <dgm:spPr/>
      <dgm:t>
        <a:bodyPr/>
        <a:lstStyle/>
        <a:p>
          <a:endParaRPr lang="id-ID" sz="1800"/>
        </a:p>
      </dgm:t>
    </dgm:pt>
    <dgm:pt modelId="{4A81C2DE-921A-4510-AB25-C83DE3B05124}" type="sibTrans" cxnId="{B9D96241-79EF-43EE-B0E7-526375B310AD}">
      <dgm:prSet/>
      <dgm:spPr/>
      <dgm:t>
        <a:bodyPr/>
        <a:lstStyle/>
        <a:p>
          <a:endParaRPr lang="id-ID" sz="1800"/>
        </a:p>
      </dgm:t>
    </dgm:pt>
    <dgm:pt modelId="{6EA9B908-2C8D-464B-8757-FD60B4B3F81A}">
      <dgm:prSet phldrT="[Text]" custT="1"/>
      <dgm:spPr/>
      <dgm:t>
        <a:bodyPr/>
        <a:lstStyle/>
        <a:p>
          <a:r>
            <a:rPr lang="id-ID" sz="1800" dirty="0"/>
            <a:t>Mengajukan Permohonan kepada Dirjen BC</a:t>
          </a:r>
        </a:p>
      </dgm:t>
    </dgm:pt>
    <dgm:pt modelId="{0F657397-CF17-480D-8B39-BD87BCCC9C72}" type="parTrans" cxnId="{2E954EAA-8C41-4E63-A8D7-F0EC3275EB3C}">
      <dgm:prSet/>
      <dgm:spPr/>
      <dgm:t>
        <a:bodyPr/>
        <a:lstStyle/>
        <a:p>
          <a:endParaRPr lang="id-ID" sz="1800"/>
        </a:p>
      </dgm:t>
    </dgm:pt>
    <dgm:pt modelId="{83C28FA7-521D-42E7-A8F2-5874E53DCB70}" type="sibTrans" cxnId="{2E954EAA-8C41-4E63-A8D7-F0EC3275EB3C}">
      <dgm:prSet/>
      <dgm:spPr/>
      <dgm:t>
        <a:bodyPr/>
        <a:lstStyle/>
        <a:p>
          <a:endParaRPr lang="id-ID" sz="1800"/>
        </a:p>
      </dgm:t>
    </dgm:pt>
    <dgm:pt modelId="{17337FDC-CBBC-4D78-A891-CE998FB407EF}">
      <dgm:prSet custT="1"/>
      <dgm:spPr/>
      <dgm:t>
        <a:bodyPr/>
        <a:lstStyle/>
        <a:p>
          <a:r>
            <a:rPr lang="id-ID" sz="1800"/>
            <a:t>Importasi dilakukan oleh user yang mendapat fasilitas USDFS </a:t>
          </a:r>
          <a:endParaRPr lang="id-ID" sz="1800" dirty="0"/>
        </a:p>
      </dgm:t>
    </dgm:pt>
    <dgm:pt modelId="{FBD526CE-51F0-489C-97E0-8E4F98CA0BCA}" type="parTrans" cxnId="{38156727-168B-4A91-9CB3-F88114F82D1E}">
      <dgm:prSet/>
      <dgm:spPr/>
      <dgm:t>
        <a:bodyPr/>
        <a:lstStyle/>
        <a:p>
          <a:endParaRPr lang="id-ID" sz="1800"/>
        </a:p>
      </dgm:t>
    </dgm:pt>
    <dgm:pt modelId="{CAC65770-F59E-4344-9EBB-FE35D3325B54}" type="sibTrans" cxnId="{38156727-168B-4A91-9CB3-F88114F82D1E}">
      <dgm:prSet/>
      <dgm:spPr/>
      <dgm:t>
        <a:bodyPr/>
        <a:lstStyle/>
        <a:p>
          <a:endParaRPr lang="id-ID" sz="1800"/>
        </a:p>
      </dgm:t>
    </dgm:pt>
    <dgm:pt modelId="{4F816A02-B080-44EA-AF2C-C7732197E937}">
      <dgm:prSet phldrT="[Text]" custT="1"/>
      <dgm:spPr/>
      <dgm:t>
        <a:bodyPr/>
        <a:lstStyle/>
        <a:p>
          <a:r>
            <a:rPr lang="id-ID" sz="1800" dirty="0"/>
            <a:t>Melakukan pencatatan dan pemisahan sediaan impor skema USDFS</a:t>
          </a:r>
        </a:p>
      </dgm:t>
    </dgm:pt>
    <dgm:pt modelId="{353356E7-E3F0-4E22-9EA3-46A5CB8DD793}" type="parTrans" cxnId="{55B89DF6-1C0A-4D06-B9B7-489AB723AC30}">
      <dgm:prSet/>
      <dgm:spPr/>
      <dgm:t>
        <a:bodyPr/>
        <a:lstStyle/>
        <a:p>
          <a:endParaRPr lang="id-ID" sz="1800"/>
        </a:p>
      </dgm:t>
    </dgm:pt>
    <dgm:pt modelId="{7B0B3345-1031-4D45-BE1B-C7D406921D7D}" type="sibTrans" cxnId="{55B89DF6-1C0A-4D06-B9B7-489AB723AC30}">
      <dgm:prSet/>
      <dgm:spPr/>
      <dgm:t>
        <a:bodyPr/>
        <a:lstStyle/>
        <a:p>
          <a:endParaRPr lang="id-ID" sz="1800"/>
        </a:p>
      </dgm:t>
    </dgm:pt>
    <dgm:pt modelId="{44458EE3-7C2E-424B-97D7-5EBF65F0EA98}">
      <dgm:prSet phldrT="[Text]" custT="1"/>
      <dgm:spPr/>
      <dgm:t>
        <a:bodyPr/>
        <a:lstStyle/>
        <a:p>
          <a:r>
            <a:rPr lang="id-ID" sz="1800" dirty="0"/>
            <a:t>Importasi dilaksanakan sesuai tatalaksana kepabeanan di bidang impor, dilampiri SKA (Form JIEPA)</a:t>
          </a:r>
        </a:p>
      </dgm:t>
    </dgm:pt>
    <dgm:pt modelId="{A5B21CC4-3C33-4D71-A340-7F1B8F1917F5}" type="parTrans" cxnId="{B7FE4270-43DF-4D0E-90FC-E5BBA17815FE}">
      <dgm:prSet/>
      <dgm:spPr/>
      <dgm:t>
        <a:bodyPr/>
        <a:lstStyle/>
        <a:p>
          <a:endParaRPr lang="id-ID" sz="1800"/>
        </a:p>
      </dgm:t>
    </dgm:pt>
    <dgm:pt modelId="{7F2C15D7-4F5A-4CCE-B7E2-E03E4D689896}" type="sibTrans" cxnId="{B7FE4270-43DF-4D0E-90FC-E5BBA17815FE}">
      <dgm:prSet/>
      <dgm:spPr/>
      <dgm:t>
        <a:bodyPr/>
        <a:lstStyle/>
        <a:p>
          <a:endParaRPr lang="id-ID" sz="1800"/>
        </a:p>
      </dgm:t>
    </dgm:pt>
    <dgm:pt modelId="{2C92CA80-3093-4AA4-AFAE-2F5D69B9C474}">
      <dgm:prSet phldrT="[Text]" custT="1"/>
      <dgm:spPr/>
      <dgm:t>
        <a:bodyPr/>
        <a:lstStyle/>
        <a:p>
          <a:r>
            <a:rPr lang="id-ID" sz="1800" dirty="0"/>
            <a:t>Harus digunakan seluruhnya untuk kegiatan produksi, jika tidak digunakan seluruhnya oleh user maka wajib bayar tarif umum (MFN)</a:t>
          </a:r>
        </a:p>
      </dgm:t>
    </dgm:pt>
    <dgm:pt modelId="{890FDF80-4DF4-4A21-BC2B-AE3AD1D42B19}" type="parTrans" cxnId="{1ADEBC1F-451E-45DF-991F-B717F2D545D8}">
      <dgm:prSet/>
      <dgm:spPr/>
      <dgm:t>
        <a:bodyPr/>
        <a:lstStyle/>
        <a:p>
          <a:endParaRPr lang="id-ID" sz="1800"/>
        </a:p>
      </dgm:t>
    </dgm:pt>
    <dgm:pt modelId="{5321620E-41AD-4A02-9B13-AB51E76CE739}" type="sibTrans" cxnId="{1ADEBC1F-451E-45DF-991F-B717F2D545D8}">
      <dgm:prSet/>
      <dgm:spPr/>
      <dgm:t>
        <a:bodyPr/>
        <a:lstStyle/>
        <a:p>
          <a:endParaRPr lang="id-ID" sz="1800"/>
        </a:p>
      </dgm:t>
    </dgm:pt>
    <dgm:pt modelId="{26DFBD66-D84C-465F-88AB-D2B90C02F1A0}">
      <dgm:prSet phldrT="[Text]" custT="1"/>
      <dgm:spPr/>
      <dgm:t>
        <a:bodyPr/>
        <a:lstStyle/>
        <a:p>
          <a:r>
            <a:rPr lang="id-ID" sz="1800" dirty="0"/>
            <a:t>Barang yang tidak digunakan dan akan dipindahtangankan harus mendapat perestujuan menteri di bidang perindustrian</a:t>
          </a:r>
        </a:p>
      </dgm:t>
    </dgm:pt>
    <dgm:pt modelId="{6F61873A-EFAB-4AAB-9BDF-2AC0D6BDFAA9}" type="parTrans" cxnId="{2A1DDEDA-160E-4613-ADD3-1A068EF6C0B8}">
      <dgm:prSet/>
      <dgm:spPr/>
      <dgm:t>
        <a:bodyPr/>
        <a:lstStyle/>
        <a:p>
          <a:endParaRPr lang="id-ID" sz="1800"/>
        </a:p>
      </dgm:t>
    </dgm:pt>
    <dgm:pt modelId="{583B6EE9-055C-46AB-8204-D5DD42D58783}" type="sibTrans" cxnId="{2A1DDEDA-160E-4613-ADD3-1A068EF6C0B8}">
      <dgm:prSet/>
      <dgm:spPr/>
      <dgm:t>
        <a:bodyPr/>
        <a:lstStyle/>
        <a:p>
          <a:endParaRPr lang="id-ID" sz="1800"/>
        </a:p>
      </dgm:t>
    </dgm:pt>
    <dgm:pt modelId="{6FDA6D3A-5549-4250-80CA-94F016F3F66A}">
      <dgm:prSet phldrT="[Text]"/>
      <dgm:spPr/>
      <dgm:t>
        <a:bodyPr/>
        <a:lstStyle/>
        <a:p>
          <a:endParaRPr lang="id-ID" sz="1800"/>
        </a:p>
      </dgm:t>
    </dgm:pt>
    <dgm:pt modelId="{1CC516A6-F868-4E2E-A5CD-A779F98E7C86}" type="parTrans" cxnId="{B2DA3665-9A53-4330-96B4-EB3ED885ED27}">
      <dgm:prSet/>
      <dgm:spPr/>
      <dgm:t>
        <a:bodyPr/>
        <a:lstStyle/>
        <a:p>
          <a:endParaRPr lang="id-ID" sz="1800"/>
        </a:p>
      </dgm:t>
    </dgm:pt>
    <dgm:pt modelId="{41C7FCB6-EA04-4C07-8F11-CDC72B2587F0}" type="sibTrans" cxnId="{B2DA3665-9A53-4330-96B4-EB3ED885ED27}">
      <dgm:prSet/>
      <dgm:spPr/>
      <dgm:t>
        <a:bodyPr/>
        <a:lstStyle/>
        <a:p>
          <a:endParaRPr lang="id-ID" sz="1800"/>
        </a:p>
      </dgm:t>
    </dgm:pt>
    <dgm:pt modelId="{AFBF0A0B-E248-4FAC-AD14-F3FDF74FBBA9}" type="pres">
      <dgm:prSet presAssocID="{E60D5007-C82A-4908-B38D-F280FEAD22CE}" presName="Name0" presStyleCnt="0">
        <dgm:presLayoutVars>
          <dgm:chMax val="7"/>
          <dgm:chPref val="7"/>
          <dgm:dir/>
        </dgm:presLayoutVars>
      </dgm:prSet>
      <dgm:spPr/>
      <dgm:t>
        <a:bodyPr/>
        <a:lstStyle/>
        <a:p>
          <a:endParaRPr lang="en-US"/>
        </a:p>
      </dgm:t>
    </dgm:pt>
    <dgm:pt modelId="{91D3DB13-F1D2-43F2-9D55-5BB1EB9878FA}" type="pres">
      <dgm:prSet presAssocID="{E60D5007-C82A-4908-B38D-F280FEAD22CE}" presName="Name1" presStyleCnt="0"/>
      <dgm:spPr/>
    </dgm:pt>
    <dgm:pt modelId="{03C9CCD4-8B1B-4EC7-ADCC-ED6197D307FB}" type="pres">
      <dgm:prSet presAssocID="{E60D5007-C82A-4908-B38D-F280FEAD22CE}" presName="cycle" presStyleCnt="0"/>
      <dgm:spPr/>
    </dgm:pt>
    <dgm:pt modelId="{70E188AD-7A3F-495F-BA51-8FA1C555055B}" type="pres">
      <dgm:prSet presAssocID="{E60D5007-C82A-4908-B38D-F280FEAD22CE}" presName="srcNode" presStyleLbl="node1" presStyleIdx="0" presStyleCnt="7"/>
      <dgm:spPr/>
    </dgm:pt>
    <dgm:pt modelId="{D192DFA8-C978-4CBE-A955-E080D1FA8266}" type="pres">
      <dgm:prSet presAssocID="{E60D5007-C82A-4908-B38D-F280FEAD22CE}" presName="conn" presStyleLbl="parChTrans1D2" presStyleIdx="0" presStyleCnt="1"/>
      <dgm:spPr/>
      <dgm:t>
        <a:bodyPr/>
        <a:lstStyle/>
        <a:p>
          <a:endParaRPr lang="en-US"/>
        </a:p>
      </dgm:t>
    </dgm:pt>
    <dgm:pt modelId="{DCDE2785-83FD-4636-869D-46E179300577}" type="pres">
      <dgm:prSet presAssocID="{E60D5007-C82A-4908-B38D-F280FEAD22CE}" presName="extraNode" presStyleLbl="node1" presStyleIdx="0" presStyleCnt="7"/>
      <dgm:spPr/>
    </dgm:pt>
    <dgm:pt modelId="{A92897B9-1BDA-4D7E-8DC1-B2A3A05D182D}" type="pres">
      <dgm:prSet presAssocID="{E60D5007-C82A-4908-B38D-F280FEAD22CE}" presName="dstNode" presStyleLbl="node1" presStyleIdx="0" presStyleCnt="7"/>
      <dgm:spPr/>
    </dgm:pt>
    <dgm:pt modelId="{456E988F-080B-4DA8-B271-7B415216CA21}" type="pres">
      <dgm:prSet presAssocID="{E4275623-77E7-4A31-B5ED-0A45493F2E60}" presName="text_1" presStyleLbl="node1" presStyleIdx="0" presStyleCnt="7">
        <dgm:presLayoutVars>
          <dgm:bulletEnabled val="1"/>
        </dgm:presLayoutVars>
      </dgm:prSet>
      <dgm:spPr/>
      <dgm:t>
        <a:bodyPr/>
        <a:lstStyle/>
        <a:p>
          <a:endParaRPr lang="en-US"/>
        </a:p>
      </dgm:t>
    </dgm:pt>
    <dgm:pt modelId="{B05A7611-8DED-4525-B7DB-E571DD68DE8A}" type="pres">
      <dgm:prSet presAssocID="{E4275623-77E7-4A31-B5ED-0A45493F2E60}" presName="accent_1" presStyleCnt="0"/>
      <dgm:spPr/>
    </dgm:pt>
    <dgm:pt modelId="{E1349C79-C3C2-4C4D-B966-FF5DAB943A0E}" type="pres">
      <dgm:prSet presAssocID="{E4275623-77E7-4A31-B5ED-0A45493F2E60}" presName="accentRepeatNode" presStyleLbl="solidFgAcc1" presStyleIdx="0" presStyleCnt="7"/>
      <dgm:spPr/>
    </dgm:pt>
    <dgm:pt modelId="{FEAA6C71-C823-4121-90C2-D8202049BE44}" type="pres">
      <dgm:prSet presAssocID="{17337FDC-CBBC-4D78-A891-CE998FB407EF}" presName="text_2" presStyleLbl="node1" presStyleIdx="1" presStyleCnt="7">
        <dgm:presLayoutVars>
          <dgm:bulletEnabled val="1"/>
        </dgm:presLayoutVars>
      </dgm:prSet>
      <dgm:spPr/>
      <dgm:t>
        <a:bodyPr/>
        <a:lstStyle/>
        <a:p>
          <a:endParaRPr lang="en-US"/>
        </a:p>
      </dgm:t>
    </dgm:pt>
    <dgm:pt modelId="{33F34DA4-7B70-4BBF-B8BD-EE6C5861C1F4}" type="pres">
      <dgm:prSet presAssocID="{17337FDC-CBBC-4D78-A891-CE998FB407EF}" presName="accent_2" presStyleCnt="0"/>
      <dgm:spPr/>
    </dgm:pt>
    <dgm:pt modelId="{BB8DC4A6-16E2-4E36-A474-93E056F1ED15}" type="pres">
      <dgm:prSet presAssocID="{17337FDC-CBBC-4D78-A891-CE998FB407EF}" presName="accentRepeatNode" presStyleLbl="solidFgAcc1" presStyleIdx="1" presStyleCnt="7"/>
      <dgm:spPr/>
    </dgm:pt>
    <dgm:pt modelId="{03D838FE-3C84-4CF0-B3EA-E14174B2348F}" type="pres">
      <dgm:prSet presAssocID="{6EA9B908-2C8D-464B-8757-FD60B4B3F81A}" presName="text_3" presStyleLbl="node1" presStyleIdx="2" presStyleCnt="7">
        <dgm:presLayoutVars>
          <dgm:bulletEnabled val="1"/>
        </dgm:presLayoutVars>
      </dgm:prSet>
      <dgm:spPr/>
      <dgm:t>
        <a:bodyPr/>
        <a:lstStyle/>
        <a:p>
          <a:endParaRPr lang="en-US"/>
        </a:p>
      </dgm:t>
    </dgm:pt>
    <dgm:pt modelId="{8209D990-E794-4FB4-97BA-0FCA2CEE2627}" type="pres">
      <dgm:prSet presAssocID="{6EA9B908-2C8D-464B-8757-FD60B4B3F81A}" presName="accent_3" presStyleCnt="0"/>
      <dgm:spPr/>
    </dgm:pt>
    <dgm:pt modelId="{4AADD2E9-8536-4F07-AD48-91DAB2BA341B}" type="pres">
      <dgm:prSet presAssocID="{6EA9B908-2C8D-464B-8757-FD60B4B3F81A}" presName="accentRepeatNode" presStyleLbl="solidFgAcc1" presStyleIdx="2" presStyleCnt="7"/>
      <dgm:spPr/>
    </dgm:pt>
    <dgm:pt modelId="{1E7D4F23-FA0E-4B9B-B6F6-B44B2E2DFF64}" type="pres">
      <dgm:prSet presAssocID="{44458EE3-7C2E-424B-97D7-5EBF65F0EA98}" presName="text_4" presStyleLbl="node1" presStyleIdx="3" presStyleCnt="7">
        <dgm:presLayoutVars>
          <dgm:bulletEnabled val="1"/>
        </dgm:presLayoutVars>
      </dgm:prSet>
      <dgm:spPr/>
      <dgm:t>
        <a:bodyPr/>
        <a:lstStyle/>
        <a:p>
          <a:endParaRPr lang="en-US"/>
        </a:p>
      </dgm:t>
    </dgm:pt>
    <dgm:pt modelId="{E3EFAD3E-32FA-4BEE-8262-341F24E2F096}" type="pres">
      <dgm:prSet presAssocID="{44458EE3-7C2E-424B-97D7-5EBF65F0EA98}" presName="accent_4" presStyleCnt="0"/>
      <dgm:spPr/>
    </dgm:pt>
    <dgm:pt modelId="{C35FC984-92B5-4DD7-9C70-633438A99D59}" type="pres">
      <dgm:prSet presAssocID="{44458EE3-7C2E-424B-97D7-5EBF65F0EA98}" presName="accentRepeatNode" presStyleLbl="solidFgAcc1" presStyleIdx="3" presStyleCnt="7"/>
      <dgm:spPr/>
    </dgm:pt>
    <dgm:pt modelId="{95A777E7-3812-4485-827F-37342EA5DDAA}" type="pres">
      <dgm:prSet presAssocID="{2C92CA80-3093-4AA4-AFAE-2F5D69B9C474}" presName="text_5" presStyleLbl="node1" presStyleIdx="4" presStyleCnt="7">
        <dgm:presLayoutVars>
          <dgm:bulletEnabled val="1"/>
        </dgm:presLayoutVars>
      </dgm:prSet>
      <dgm:spPr/>
      <dgm:t>
        <a:bodyPr/>
        <a:lstStyle/>
        <a:p>
          <a:endParaRPr lang="en-US"/>
        </a:p>
      </dgm:t>
    </dgm:pt>
    <dgm:pt modelId="{83820C57-DA81-48EE-9512-CE7589886C92}" type="pres">
      <dgm:prSet presAssocID="{2C92CA80-3093-4AA4-AFAE-2F5D69B9C474}" presName="accent_5" presStyleCnt="0"/>
      <dgm:spPr/>
    </dgm:pt>
    <dgm:pt modelId="{E962D827-4FD0-456D-80F7-CC1058B8C7F6}" type="pres">
      <dgm:prSet presAssocID="{2C92CA80-3093-4AA4-AFAE-2F5D69B9C474}" presName="accentRepeatNode" presStyleLbl="solidFgAcc1" presStyleIdx="4" presStyleCnt="7"/>
      <dgm:spPr/>
    </dgm:pt>
    <dgm:pt modelId="{4EE3B2E7-3CEC-4D0A-B151-505FAEC22068}" type="pres">
      <dgm:prSet presAssocID="{26DFBD66-D84C-465F-88AB-D2B90C02F1A0}" presName="text_6" presStyleLbl="node1" presStyleIdx="5" presStyleCnt="7">
        <dgm:presLayoutVars>
          <dgm:bulletEnabled val="1"/>
        </dgm:presLayoutVars>
      </dgm:prSet>
      <dgm:spPr/>
      <dgm:t>
        <a:bodyPr/>
        <a:lstStyle/>
        <a:p>
          <a:endParaRPr lang="en-US"/>
        </a:p>
      </dgm:t>
    </dgm:pt>
    <dgm:pt modelId="{1CE7E1E9-8569-498E-9325-3827CAB4EE1F}" type="pres">
      <dgm:prSet presAssocID="{26DFBD66-D84C-465F-88AB-D2B90C02F1A0}" presName="accent_6" presStyleCnt="0"/>
      <dgm:spPr/>
    </dgm:pt>
    <dgm:pt modelId="{5CEAEE4D-FBD5-43CC-892B-7C5ADC95C71A}" type="pres">
      <dgm:prSet presAssocID="{26DFBD66-D84C-465F-88AB-D2B90C02F1A0}" presName="accentRepeatNode" presStyleLbl="solidFgAcc1" presStyleIdx="5" presStyleCnt="7"/>
      <dgm:spPr/>
    </dgm:pt>
    <dgm:pt modelId="{3C906D0F-7673-4362-9203-B94910F53DBC}" type="pres">
      <dgm:prSet presAssocID="{4F816A02-B080-44EA-AF2C-C7732197E937}" presName="text_7" presStyleLbl="node1" presStyleIdx="6" presStyleCnt="7">
        <dgm:presLayoutVars>
          <dgm:bulletEnabled val="1"/>
        </dgm:presLayoutVars>
      </dgm:prSet>
      <dgm:spPr/>
      <dgm:t>
        <a:bodyPr/>
        <a:lstStyle/>
        <a:p>
          <a:endParaRPr lang="en-US"/>
        </a:p>
      </dgm:t>
    </dgm:pt>
    <dgm:pt modelId="{9053BBDC-4ECD-47B5-9EB5-67DF82025CE9}" type="pres">
      <dgm:prSet presAssocID="{4F816A02-B080-44EA-AF2C-C7732197E937}" presName="accent_7" presStyleCnt="0"/>
      <dgm:spPr/>
    </dgm:pt>
    <dgm:pt modelId="{E603E415-F493-4CB0-BA27-E52AA56FC6B3}" type="pres">
      <dgm:prSet presAssocID="{4F816A02-B080-44EA-AF2C-C7732197E937}" presName="accentRepeatNode" presStyleLbl="solidFgAcc1" presStyleIdx="6" presStyleCnt="7"/>
      <dgm:spPr/>
    </dgm:pt>
  </dgm:ptLst>
  <dgm:cxnLst>
    <dgm:cxn modelId="{739A6F1B-C05F-4FBE-99EF-83D1DCD0F489}" type="presOf" srcId="{44458EE3-7C2E-424B-97D7-5EBF65F0EA98}" destId="{1E7D4F23-FA0E-4B9B-B6F6-B44B2E2DFF64}" srcOrd="0" destOrd="0" presId="urn:microsoft.com/office/officeart/2008/layout/VerticalCurvedList"/>
    <dgm:cxn modelId="{2A1DDEDA-160E-4613-ADD3-1A068EF6C0B8}" srcId="{E60D5007-C82A-4908-B38D-F280FEAD22CE}" destId="{26DFBD66-D84C-465F-88AB-D2B90C02F1A0}" srcOrd="5" destOrd="0" parTransId="{6F61873A-EFAB-4AAB-9BDF-2AC0D6BDFAA9}" sibTransId="{583B6EE9-055C-46AB-8204-D5DD42D58783}"/>
    <dgm:cxn modelId="{167D9E55-AF94-45A8-B3FA-B901627797EE}" type="presOf" srcId="{4A81C2DE-921A-4510-AB25-C83DE3B05124}" destId="{D192DFA8-C978-4CBE-A955-E080D1FA8266}" srcOrd="0" destOrd="0" presId="urn:microsoft.com/office/officeart/2008/layout/VerticalCurvedList"/>
    <dgm:cxn modelId="{FAC5C17C-2207-43BE-B9B5-419AB5FCCDF0}" type="presOf" srcId="{E4275623-77E7-4A31-B5ED-0A45493F2E60}" destId="{456E988F-080B-4DA8-B271-7B415216CA21}" srcOrd="0" destOrd="0" presId="urn:microsoft.com/office/officeart/2008/layout/VerticalCurvedList"/>
    <dgm:cxn modelId="{26B87F78-667E-482B-ACB9-F3E3B2A495D7}" type="presOf" srcId="{4F816A02-B080-44EA-AF2C-C7732197E937}" destId="{3C906D0F-7673-4362-9203-B94910F53DBC}" srcOrd="0" destOrd="0" presId="urn:microsoft.com/office/officeart/2008/layout/VerticalCurvedList"/>
    <dgm:cxn modelId="{51293212-132B-4165-8507-C4EA6A4112D0}" type="presOf" srcId="{2C92CA80-3093-4AA4-AFAE-2F5D69B9C474}" destId="{95A777E7-3812-4485-827F-37342EA5DDAA}" srcOrd="0" destOrd="0" presId="urn:microsoft.com/office/officeart/2008/layout/VerticalCurvedList"/>
    <dgm:cxn modelId="{2E954EAA-8C41-4E63-A8D7-F0EC3275EB3C}" srcId="{E60D5007-C82A-4908-B38D-F280FEAD22CE}" destId="{6EA9B908-2C8D-464B-8757-FD60B4B3F81A}" srcOrd="2" destOrd="0" parTransId="{0F657397-CF17-480D-8B39-BD87BCCC9C72}" sibTransId="{83C28FA7-521D-42E7-A8F2-5874E53DCB70}"/>
    <dgm:cxn modelId="{38156727-168B-4A91-9CB3-F88114F82D1E}" srcId="{E60D5007-C82A-4908-B38D-F280FEAD22CE}" destId="{17337FDC-CBBC-4D78-A891-CE998FB407EF}" srcOrd="1" destOrd="0" parTransId="{FBD526CE-51F0-489C-97E0-8E4F98CA0BCA}" sibTransId="{CAC65770-F59E-4344-9EBB-FE35D3325B54}"/>
    <dgm:cxn modelId="{B9D96241-79EF-43EE-B0E7-526375B310AD}" srcId="{E60D5007-C82A-4908-B38D-F280FEAD22CE}" destId="{E4275623-77E7-4A31-B5ED-0A45493F2E60}" srcOrd="0" destOrd="0" parTransId="{AC94B369-D9ED-4106-9915-B4973442897B}" sibTransId="{4A81C2DE-921A-4510-AB25-C83DE3B05124}"/>
    <dgm:cxn modelId="{708529BD-7D6E-4E34-92BC-8A3BF9375464}" type="presOf" srcId="{17337FDC-CBBC-4D78-A891-CE998FB407EF}" destId="{FEAA6C71-C823-4121-90C2-D8202049BE44}" srcOrd="0" destOrd="0" presId="urn:microsoft.com/office/officeart/2008/layout/VerticalCurvedList"/>
    <dgm:cxn modelId="{B2DA3665-9A53-4330-96B4-EB3ED885ED27}" srcId="{E60D5007-C82A-4908-B38D-F280FEAD22CE}" destId="{6FDA6D3A-5549-4250-80CA-94F016F3F66A}" srcOrd="7" destOrd="0" parTransId="{1CC516A6-F868-4E2E-A5CD-A779F98E7C86}" sibTransId="{41C7FCB6-EA04-4C07-8F11-CDC72B2587F0}"/>
    <dgm:cxn modelId="{55B89DF6-1C0A-4D06-B9B7-489AB723AC30}" srcId="{E60D5007-C82A-4908-B38D-F280FEAD22CE}" destId="{4F816A02-B080-44EA-AF2C-C7732197E937}" srcOrd="6" destOrd="0" parTransId="{353356E7-E3F0-4E22-9EA3-46A5CB8DD793}" sibTransId="{7B0B3345-1031-4D45-BE1B-C7D406921D7D}"/>
    <dgm:cxn modelId="{B7FE4270-43DF-4D0E-90FC-E5BBA17815FE}" srcId="{E60D5007-C82A-4908-B38D-F280FEAD22CE}" destId="{44458EE3-7C2E-424B-97D7-5EBF65F0EA98}" srcOrd="3" destOrd="0" parTransId="{A5B21CC4-3C33-4D71-A340-7F1B8F1917F5}" sibTransId="{7F2C15D7-4F5A-4CCE-B7E2-E03E4D689896}"/>
    <dgm:cxn modelId="{9CD9D8F4-A42C-4881-90F9-AC665D9B1B2E}" type="presOf" srcId="{6EA9B908-2C8D-464B-8757-FD60B4B3F81A}" destId="{03D838FE-3C84-4CF0-B3EA-E14174B2348F}" srcOrd="0" destOrd="0" presId="urn:microsoft.com/office/officeart/2008/layout/VerticalCurvedList"/>
    <dgm:cxn modelId="{124BDCC3-7FB1-4335-A25E-231D9A4B437A}" type="presOf" srcId="{E60D5007-C82A-4908-B38D-F280FEAD22CE}" destId="{AFBF0A0B-E248-4FAC-AD14-F3FDF74FBBA9}" srcOrd="0" destOrd="0" presId="urn:microsoft.com/office/officeart/2008/layout/VerticalCurvedList"/>
    <dgm:cxn modelId="{1EE2AB11-1CA7-4E44-A318-DD49CEA26C18}" type="presOf" srcId="{26DFBD66-D84C-465F-88AB-D2B90C02F1A0}" destId="{4EE3B2E7-3CEC-4D0A-B151-505FAEC22068}" srcOrd="0" destOrd="0" presId="urn:microsoft.com/office/officeart/2008/layout/VerticalCurvedList"/>
    <dgm:cxn modelId="{1ADEBC1F-451E-45DF-991F-B717F2D545D8}" srcId="{E60D5007-C82A-4908-B38D-F280FEAD22CE}" destId="{2C92CA80-3093-4AA4-AFAE-2F5D69B9C474}" srcOrd="4" destOrd="0" parTransId="{890FDF80-4DF4-4A21-BC2B-AE3AD1D42B19}" sibTransId="{5321620E-41AD-4A02-9B13-AB51E76CE739}"/>
    <dgm:cxn modelId="{B47147BF-54A8-482A-9C38-25BC45DE7C70}" type="presParOf" srcId="{AFBF0A0B-E248-4FAC-AD14-F3FDF74FBBA9}" destId="{91D3DB13-F1D2-43F2-9D55-5BB1EB9878FA}" srcOrd="0" destOrd="0" presId="urn:microsoft.com/office/officeart/2008/layout/VerticalCurvedList"/>
    <dgm:cxn modelId="{E0C31BD1-95D3-4118-895C-33AC140C9505}" type="presParOf" srcId="{91D3DB13-F1D2-43F2-9D55-5BB1EB9878FA}" destId="{03C9CCD4-8B1B-4EC7-ADCC-ED6197D307FB}" srcOrd="0" destOrd="0" presId="urn:microsoft.com/office/officeart/2008/layout/VerticalCurvedList"/>
    <dgm:cxn modelId="{BC043C13-F0E8-4D39-885F-EFB13B14B8C0}" type="presParOf" srcId="{03C9CCD4-8B1B-4EC7-ADCC-ED6197D307FB}" destId="{70E188AD-7A3F-495F-BA51-8FA1C555055B}" srcOrd="0" destOrd="0" presId="urn:microsoft.com/office/officeart/2008/layout/VerticalCurvedList"/>
    <dgm:cxn modelId="{120AF897-1D12-44C4-BF4B-65871584C0E7}" type="presParOf" srcId="{03C9CCD4-8B1B-4EC7-ADCC-ED6197D307FB}" destId="{D192DFA8-C978-4CBE-A955-E080D1FA8266}" srcOrd="1" destOrd="0" presId="urn:microsoft.com/office/officeart/2008/layout/VerticalCurvedList"/>
    <dgm:cxn modelId="{CB5A6BFC-E983-458A-9B1F-8BCD3E105145}" type="presParOf" srcId="{03C9CCD4-8B1B-4EC7-ADCC-ED6197D307FB}" destId="{DCDE2785-83FD-4636-869D-46E179300577}" srcOrd="2" destOrd="0" presId="urn:microsoft.com/office/officeart/2008/layout/VerticalCurvedList"/>
    <dgm:cxn modelId="{677E914A-FC34-48AC-A8E7-B2723ADECD37}" type="presParOf" srcId="{03C9CCD4-8B1B-4EC7-ADCC-ED6197D307FB}" destId="{A92897B9-1BDA-4D7E-8DC1-B2A3A05D182D}" srcOrd="3" destOrd="0" presId="urn:microsoft.com/office/officeart/2008/layout/VerticalCurvedList"/>
    <dgm:cxn modelId="{1AC99435-6A0A-4AE9-8502-A951543C799D}" type="presParOf" srcId="{91D3DB13-F1D2-43F2-9D55-5BB1EB9878FA}" destId="{456E988F-080B-4DA8-B271-7B415216CA21}" srcOrd="1" destOrd="0" presId="urn:microsoft.com/office/officeart/2008/layout/VerticalCurvedList"/>
    <dgm:cxn modelId="{191F8406-424B-4C28-8FA6-B9239EF27034}" type="presParOf" srcId="{91D3DB13-F1D2-43F2-9D55-5BB1EB9878FA}" destId="{B05A7611-8DED-4525-B7DB-E571DD68DE8A}" srcOrd="2" destOrd="0" presId="urn:microsoft.com/office/officeart/2008/layout/VerticalCurvedList"/>
    <dgm:cxn modelId="{72441ECB-BD6A-40C6-96B6-91A56076BE2E}" type="presParOf" srcId="{B05A7611-8DED-4525-B7DB-E571DD68DE8A}" destId="{E1349C79-C3C2-4C4D-B966-FF5DAB943A0E}" srcOrd="0" destOrd="0" presId="urn:microsoft.com/office/officeart/2008/layout/VerticalCurvedList"/>
    <dgm:cxn modelId="{21FB78FE-4FE0-47A0-888C-66E37B78551C}" type="presParOf" srcId="{91D3DB13-F1D2-43F2-9D55-5BB1EB9878FA}" destId="{FEAA6C71-C823-4121-90C2-D8202049BE44}" srcOrd="3" destOrd="0" presId="urn:microsoft.com/office/officeart/2008/layout/VerticalCurvedList"/>
    <dgm:cxn modelId="{5665D50B-A582-494F-954E-A4877EC9E003}" type="presParOf" srcId="{91D3DB13-F1D2-43F2-9D55-5BB1EB9878FA}" destId="{33F34DA4-7B70-4BBF-B8BD-EE6C5861C1F4}" srcOrd="4" destOrd="0" presId="urn:microsoft.com/office/officeart/2008/layout/VerticalCurvedList"/>
    <dgm:cxn modelId="{5D3ED018-8602-4013-8895-E0A0C73A0A8F}" type="presParOf" srcId="{33F34DA4-7B70-4BBF-B8BD-EE6C5861C1F4}" destId="{BB8DC4A6-16E2-4E36-A474-93E056F1ED15}" srcOrd="0" destOrd="0" presId="urn:microsoft.com/office/officeart/2008/layout/VerticalCurvedList"/>
    <dgm:cxn modelId="{6BE2D704-CDDB-4B4C-8FF0-C3AB68D116B6}" type="presParOf" srcId="{91D3DB13-F1D2-43F2-9D55-5BB1EB9878FA}" destId="{03D838FE-3C84-4CF0-B3EA-E14174B2348F}" srcOrd="5" destOrd="0" presId="urn:microsoft.com/office/officeart/2008/layout/VerticalCurvedList"/>
    <dgm:cxn modelId="{9059B4EB-AE4F-454A-AD11-422641889EFB}" type="presParOf" srcId="{91D3DB13-F1D2-43F2-9D55-5BB1EB9878FA}" destId="{8209D990-E794-4FB4-97BA-0FCA2CEE2627}" srcOrd="6" destOrd="0" presId="urn:microsoft.com/office/officeart/2008/layout/VerticalCurvedList"/>
    <dgm:cxn modelId="{8DF1F820-FD00-4064-8BD5-FE6AC345267E}" type="presParOf" srcId="{8209D990-E794-4FB4-97BA-0FCA2CEE2627}" destId="{4AADD2E9-8536-4F07-AD48-91DAB2BA341B}" srcOrd="0" destOrd="0" presId="urn:microsoft.com/office/officeart/2008/layout/VerticalCurvedList"/>
    <dgm:cxn modelId="{7385BF67-930C-4D52-98BE-FE510D4CE563}" type="presParOf" srcId="{91D3DB13-F1D2-43F2-9D55-5BB1EB9878FA}" destId="{1E7D4F23-FA0E-4B9B-B6F6-B44B2E2DFF64}" srcOrd="7" destOrd="0" presId="urn:microsoft.com/office/officeart/2008/layout/VerticalCurvedList"/>
    <dgm:cxn modelId="{6E4D0817-40A2-419B-898D-A06A2301F0CB}" type="presParOf" srcId="{91D3DB13-F1D2-43F2-9D55-5BB1EB9878FA}" destId="{E3EFAD3E-32FA-4BEE-8262-341F24E2F096}" srcOrd="8" destOrd="0" presId="urn:microsoft.com/office/officeart/2008/layout/VerticalCurvedList"/>
    <dgm:cxn modelId="{3E9AD941-9921-4CD3-9399-C34B26BA7E5D}" type="presParOf" srcId="{E3EFAD3E-32FA-4BEE-8262-341F24E2F096}" destId="{C35FC984-92B5-4DD7-9C70-633438A99D59}" srcOrd="0" destOrd="0" presId="urn:microsoft.com/office/officeart/2008/layout/VerticalCurvedList"/>
    <dgm:cxn modelId="{F2862D1D-C492-4855-B35E-F95FB0B2735A}" type="presParOf" srcId="{91D3DB13-F1D2-43F2-9D55-5BB1EB9878FA}" destId="{95A777E7-3812-4485-827F-37342EA5DDAA}" srcOrd="9" destOrd="0" presId="urn:microsoft.com/office/officeart/2008/layout/VerticalCurvedList"/>
    <dgm:cxn modelId="{9685D0A2-1F9A-4688-933C-1627677C55C1}" type="presParOf" srcId="{91D3DB13-F1D2-43F2-9D55-5BB1EB9878FA}" destId="{83820C57-DA81-48EE-9512-CE7589886C92}" srcOrd="10" destOrd="0" presId="urn:microsoft.com/office/officeart/2008/layout/VerticalCurvedList"/>
    <dgm:cxn modelId="{13AEBF19-8041-4A3B-94F4-70EA5A08D332}" type="presParOf" srcId="{83820C57-DA81-48EE-9512-CE7589886C92}" destId="{E962D827-4FD0-456D-80F7-CC1058B8C7F6}" srcOrd="0" destOrd="0" presId="urn:microsoft.com/office/officeart/2008/layout/VerticalCurvedList"/>
    <dgm:cxn modelId="{B2F0ED8A-7405-427E-801D-8C9355769607}" type="presParOf" srcId="{91D3DB13-F1D2-43F2-9D55-5BB1EB9878FA}" destId="{4EE3B2E7-3CEC-4D0A-B151-505FAEC22068}" srcOrd="11" destOrd="0" presId="urn:microsoft.com/office/officeart/2008/layout/VerticalCurvedList"/>
    <dgm:cxn modelId="{4BC5C020-751C-4E79-A299-E2304810C10D}" type="presParOf" srcId="{91D3DB13-F1D2-43F2-9D55-5BB1EB9878FA}" destId="{1CE7E1E9-8569-498E-9325-3827CAB4EE1F}" srcOrd="12" destOrd="0" presId="urn:microsoft.com/office/officeart/2008/layout/VerticalCurvedList"/>
    <dgm:cxn modelId="{C8723046-69A3-41E1-988D-A6D9163273CE}" type="presParOf" srcId="{1CE7E1E9-8569-498E-9325-3827CAB4EE1F}" destId="{5CEAEE4D-FBD5-43CC-892B-7C5ADC95C71A}" srcOrd="0" destOrd="0" presId="urn:microsoft.com/office/officeart/2008/layout/VerticalCurvedList"/>
    <dgm:cxn modelId="{D9757D82-3504-488C-AC82-91399250EBCA}" type="presParOf" srcId="{91D3DB13-F1D2-43F2-9D55-5BB1EB9878FA}" destId="{3C906D0F-7673-4362-9203-B94910F53DBC}" srcOrd="13" destOrd="0" presId="urn:microsoft.com/office/officeart/2008/layout/VerticalCurvedList"/>
    <dgm:cxn modelId="{973905C2-BD02-41B6-9461-3634200A06D9}" type="presParOf" srcId="{91D3DB13-F1D2-43F2-9D55-5BB1EB9878FA}" destId="{9053BBDC-4ECD-47B5-9EB5-67DF82025CE9}" srcOrd="14" destOrd="0" presId="urn:microsoft.com/office/officeart/2008/layout/VerticalCurvedList"/>
    <dgm:cxn modelId="{02EA5171-9DEC-493A-961C-407FFE4421D6}" type="presParOf" srcId="{9053BBDC-4ECD-47B5-9EB5-67DF82025CE9}" destId="{E603E415-F493-4CB0-BA27-E52AA56FC6B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C9399D-32F8-4CD9-B131-C977406744DB}"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id-ID"/>
        </a:p>
      </dgm:t>
    </dgm:pt>
    <dgm:pt modelId="{B72F10A3-475E-4239-918F-FB241A4396CC}">
      <dgm:prSet phldrT="[Text]" custT="1"/>
      <dgm:spPr/>
      <dgm:t>
        <a:bodyPr/>
        <a:lstStyle/>
        <a:p>
          <a:r>
            <a:rPr lang="id-ID" sz="1600" dirty="0"/>
            <a:t>Rekap PIB menggunakan Skema USDFS vs Skep USDFS</a:t>
          </a:r>
        </a:p>
      </dgm:t>
    </dgm:pt>
    <dgm:pt modelId="{25CAF373-C649-4482-80A6-5443C74B0E9A}" type="parTrans" cxnId="{EE2C6930-4227-4825-9AA0-C65C098A50CE}">
      <dgm:prSet/>
      <dgm:spPr/>
      <dgm:t>
        <a:bodyPr/>
        <a:lstStyle/>
        <a:p>
          <a:endParaRPr lang="id-ID" sz="1600"/>
        </a:p>
      </dgm:t>
    </dgm:pt>
    <dgm:pt modelId="{1F7DBAF1-C84F-4E46-83B0-BF36274F27B8}" type="sibTrans" cxnId="{EE2C6930-4227-4825-9AA0-C65C098A50CE}">
      <dgm:prSet/>
      <dgm:spPr/>
      <dgm:t>
        <a:bodyPr/>
        <a:lstStyle/>
        <a:p>
          <a:endParaRPr lang="id-ID" sz="1600"/>
        </a:p>
      </dgm:t>
    </dgm:pt>
    <dgm:pt modelId="{53731D26-3C09-4F8C-B786-41747645F313}">
      <dgm:prSet phldrT="[Text]" custT="1"/>
      <dgm:spPr/>
      <dgm:t>
        <a:bodyPr/>
        <a:lstStyle/>
        <a:p>
          <a:r>
            <a:rPr lang="id-ID" sz="1600" dirty="0"/>
            <a:t>Kesesuaian kuota impor (jumlah, jenis/spesifikasi barang, termasuk produsen)</a:t>
          </a:r>
        </a:p>
      </dgm:t>
    </dgm:pt>
    <dgm:pt modelId="{3574BA09-DF61-4E31-9C5F-AFA7762B1766}" type="parTrans" cxnId="{4B0AFE76-611B-44DD-930F-1C47DACAF0AD}">
      <dgm:prSet/>
      <dgm:spPr/>
      <dgm:t>
        <a:bodyPr/>
        <a:lstStyle/>
        <a:p>
          <a:endParaRPr lang="id-ID" sz="1600"/>
        </a:p>
      </dgm:t>
    </dgm:pt>
    <dgm:pt modelId="{312A04BE-8D62-44E7-ADF3-E1763809C9E3}" type="sibTrans" cxnId="{4B0AFE76-611B-44DD-930F-1C47DACAF0AD}">
      <dgm:prSet/>
      <dgm:spPr/>
      <dgm:t>
        <a:bodyPr/>
        <a:lstStyle/>
        <a:p>
          <a:endParaRPr lang="id-ID" sz="1600"/>
        </a:p>
      </dgm:t>
    </dgm:pt>
    <dgm:pt modelId="{E660259E-1358-426D-B0F3-CDF2326E817F}">
      <dgm:prSet phldrT="[Text]" custT="1"/>
      <dgm:spPr/>
      <dgm:t>
        <a:bodyPr/>
        <a:lstStyle/>
        <a:p>
          <a:r>
            <a:rPr lang="id-ID" sz="1600" dirty="0"/>
            <a:t>Kesesuaian masa berlaku Skep USDFS</a:t>
          </a:r>
        </a:p>
      </dgm:t>
    </dgm:pt>
    <dgm:pt modelId="{E0147925-DBDE-45E7-8D8C-3BDED564A779}" type="parTrans" cxnId="{E5D7F2F3-3B55-47C8-BA48-21FA54CBDA85}">
      <dgm:prSet/>
      <dgm:spPr/>
      <dgm:t>
        <a:bodyPr/>
        <a:lstStyle/>
        <a:p>
          <a:endParaRPr lang="id-ID" sz="1600"/>
        </a:p>
      </dgm:t>
    </dgm:pt>
    <dgm:pt modelId="{B4761171-7C91-4939-8583-A86E9B067531}" type="sibTrans" cxnId="{E5D7F2F3-3B55-47C8-BA48-21FA54CBDA85}">
      <dgm:prSet/>
      <dgm:spPr/>
      <dgm:t>
        <a:bodyPr/>
        <a:lstStyle/>
        <a:p>
          <a:endParaRPr lang="id-ID" sz="1600"/>
        </a:p>
      </dgm:t>
    </dgm:pt>
    <dgm:pt modelId="{96E21F80-A70A-463B-AB37-E4395E84986A}">
      <dgm:prSet phldrT="[Text]" custT="1"/>
      <dgm:spPr/>
      <dgm:t>
        <a:bodyPr/>
        <a:lstStyle/>
        <a:p>
          <a:r>
            <a:rPr lang="id-ID" sz="1600" dirty="0"/>
            <a:t>Kesesuaian sisa bahan Skema USDFS yang tidak diproduksi (dipindahtangankan / penjualan lokal) </a:t>
          </a:r>
        </a:p>
      </dgm:t>
    </dgm:pt>
    <dgm:pt modelId="{E696CE2B-9180-4FA7-A63B-23077C0DCECC}" type="parTrans" cxnId="{11931B34-4AA1-48C4-B18A-AAB11860CCFA}">
      <dgm:prSet/>
      <dgm:spPr/>
      <dgm:t>
        <a:bodyPr/>
        <a:lstStyle/>
        <a:p>
          <a:endParaRPr lang="id-ID" sz="1600"/>
        </a:p>
      </dgm:t>
    </dgm:pt>
    <dgm:pt modelId="{290EC872-B492-4679-B47B-A793F3B14408}" type="sibTrans" cxnId="{11931B34-4AA1-48C4-B18A-AAB11860CCFA}">
      <dgm:prSet/>
      <dgm:spPr/>
      <dgm:t>
        <a:bodyPr/>
        <a:lstStyle/>
        <a:p>
          <a:endParaRPr lang="id-ID" sz="1600"/>
        </a:p>
      </dgm:t>
    </dgm:pt>
    <dgm:pt modelId="{EDD18A9A-2C99-42E2-B31E-477913AB4443}">
      <dgm:prSet phldrT="[Text]" custT="1"/>
      <dgm:spPr/>
      <dgm:t>
        <a:bodyPr/>
        <a:lstStyle/>
        <a:p>
          <a:r>
            <a:rPr lang="id-ID" sz="1600" dirty="0"/>
            <a:t>Kesesuaian pelabuhan muat dan bongkar</a:t>
          </a:r>
        </a:p>
      </dgm:t>
    </dgm:pt>
    <dgm:pt modelId="{8726ED56-283D-43E2-A923-482E8CDF7646}" type="parTrans" cxnId="{F9527D55-3DB0-4216-85AE-0C6A331E88E9}">
      <dgm:prSet/>
      <dgm:spPr/>
      <dgm:t>
        <a:bodyPr/>
        <a:lstStyle/>
        <a:p>
          <a:endParaRPr lang="id-ID" sz="1600"/>
        </a:p>
      </dgm:t>
    </dgm:pt>
    <dgm:pt modelId="{71C0DFCE-FB38-4ED7-AF1F-B11A56808FB8}" type="sibTrans" cxnId="{F9527D55-3DB0-4216-85AE-0C6A331E88E9}">
      <dgm:prSet/>
      <dgm:spPr/>
      <dgm:t>
        <a:bodyPr/>
        <a:lstStyle/>
        <a:p>
          <a:endParaRPr lang="id-ID" sz="1600"/>
        </a:p>
      </dgm:t>
    </dgm:pt>
    <dgm:pt modelId="{8EE3B78E-8617-4B1C-B3BA-C55A0CC44731}">
      <dgm:prSet phldrT="[Text]" custT="1"/>
      <dgm:spPr/>
      <dgm:t>
        <a:bodyPr/>
        <a:lstStyle/>
        <a:p>
          <a:r>
            <a:rPr lang="id-ID" sz="1600" dirty="0"/>
            <a:t>Uji penggunaan barang Skema USDFS (mutasi in dan out)</a:t>
          </a:r>
        </a:p>
      </dgm:t>
    </dgm:pt>
    <dgm:pt modelId="{690BB77F-5750-4EA9-B8B0-E8CC35DD8770}" type="parTrans" cxnId="{AC5CB75F-A20C-4FE9-BA1E-433BD51B0D19}">
      <dgm:prSet/>
      <dgm:spPr/>
      <dgm:t>
        <a:bodyPr/>
        <a:lstStyle/>
        <a:p>
          <a:endParaRPr lang="id-ID" sz="1600"/>
        </a:p>
      </dgm:t>
    </dgm:pt>
    <dgm:pt modelId="{93016230-7249-4356-A9CC-7F9CB12AAFC9}" type="sibTrans" cxnId="{AC5CB75F-A20C-4FE9-BA1E-433BD51B0D19}">
      <dgm:prSet/>
      <dgm:spPr/>
      <dgm:t>
        <a:bodyPr/>
        <a:lstStyle/>
        <a:p>
          <a:endParaRPr lang="id-ID" sz="1600"/>
        </a:p>
      </dgm:t>
    </dgm:pt>
    <dgm:pt modelId="{78C32A30-E08B-4529-896B-EC4751C7DC80}">
      <dgm:prSet phldrT="[Text]" custT="1"/>
      <dgm:spPr/>
      <dgm:t>
        <a:bodyPr/>
        <a:lstStyle/>
        <a:p>
          <a:r>
            <a:rPr lang="id-ID" sz="1600" dirty="0"/>
            <a:t>Eksistensi barang Skema USDFS</a:t>
          </a:r>
        </a:p>
      </dgm:t>
    </dgm:pt>
    <dgm:pt modelId="{C37D73B9-7580-49EB-8EF6-6D375AE6F115}" type="parTrans" cxnId="{161EBC58-8F54-4F60-8C18-5D8309272D64}">
      <dgm:prSet/>
      <dgm:spPr/>
      <dgm:t>
        <a:bodyPr/>
        <a:lstStyle/>
        <a:p>
          <a:endParaRPr lang="id-ID" sz="1600"/>
        </a:p>
      </dgm:t>
    </dgm:pt>
    <dgm:pt modelId="{0EBE8387-8669-498C-9481-0D0F2C9AD85B}" type="sibTrans" cxnId="{161EBC58-8F54-4F60-8C18-5D8309272D64}">
      <dgm:prSet/>
      <dgm:spPr/>
      <dgm:t>
        <a:bodyPr/>
        <a:lstStyle/>
        <a:p>
          <a:endParaRPr lang="id-ID" sz="1600"/>
        </a:p>
      </dgm:t>
    </dgm:pt>
    <dgm:pt modelId="{45B16126-2511-4874-B0F9-984675F04F3A}" type="pres">
      <dgm:prSet presAssocID="{05C9399D-32F8-4CD9-B131-C977406744DB}" presName="Name0" presStyleCnt="0">
        <dgm:presLayoutVars>
          <dgm:dir/>
          <dgm:resizeHandles val="exact"/>
        </dgm:presLayoutVars>
      </dgm:prSet>
      <dgm:spPr/>
      <dgm:t>
        <a:bodyPr/>
        <a:lstStyle/>
        <a:p>
          <a:endParaRPr lang="en-US"/>
        </a:p>
      </dgm:t>
    </dgm:pt>
    <dgm:pt modelId="{72593AC4-2EBE-447C-B333-2E0DCC47FBBC}" type="pres">
      <dgm:prSet presAssocID="{B72F10A3-475E-4239-918F-FB241A4396CC}" presName="composite" presStyleCnt="0"/>
      <dgm:spPr/>
    </dgm:pt>
    <dgm:pt modelId="{63519E96-B986-4C33-B9F4-8A506461FC22}" type="pres">
      <dgm:prSet presAssocID="{B72F10A3-475E-4239-918F-FB241A4396CC}" presName="rect1" presStyleLbl="trAlignAcc1" presStyleIdx="0" presStyleCnt="7">
        <dgm:presLayoutVars>
          <dgm:bulletEnabled val="1"/>
        </dgm:presLayoutVars>
      </dgm:prSet>
      <dgm:spPr/>
      <dgm:t>
        <a:bodyPr/>
        <a:lstStyle/>
        <a:p>
          <a:endParaRPr lang="en-US"/>
        </a:p>
      </dgm:t>
    </dgm:pt>
    <dgm:pt modelId="{0CE9D645-90E6-433D-A4A1-A60C1865A304}" type="pres">
      <dgm:prSet presAssocID="{B72F10A3-475E-4239-918F-FB241A4396CC}" presName="rect2" presStyleLbl="fgImgPlace1" presStyleIdx="0" presStyleCnt="7" custLinFactNeighborY="4"/>
      <dgm:spPr>
        <a:blipFill rotWithShape="1">
          <a:blip xmlns:r="http://schemas.openxmlformats.org/officeDocument/2006/relationships" r:embed="rId1"/>
          <a:stretch>
            <a:fillRect/>
          </a:stretch>
        </a:blipFill>
      </dgm:spPr>
    </dgm:pt>
    <dgm:pt modelId="{8DAB3E12-513D-461C-9DB3-3A54257AF73A}" type="pres">
      <dgm:prSet presAssocID="{1F7DBAF1-C84F-4E46-83B0-BF36274F27B8}" presName="sibTrans" presStyleCnt="0"/>
      <dgm:spPr/>
    </dgm:pt>
    <dgm:pt modelId="{1B828224-11FC-431B-8296-97FE083362F4}" type="pres">
      <dgm:prSet presAssocID="{53731D26-3C09-4F8C-B786-41747645F313}" presName="composite" presStyleCnt="0"/>
      <dgm:spPr/>
    </dgm:pt>
    <dgm:pt modelId="{51344DFD-1B43-4C4B-913B-2D3E31685BD2}" type="pres">
      <dgm:prSet presAssocID="{53731D26-3C09-4F8C-B786-41747645F313}" presName="rect1" presStyleLbl="trAlignAcc1" presStyleIdx="1" presStyleCnt="7">
        <dgm:presLayoutVars>
          <dgm:bulletEnabled val="1"/>
        </dgm:presLayoutVars>
      </dgm:prSet>
      <dgm:spPr/>
      <dgm:t>
        <a:bodyPr/>
        <a:lstStyle/>
        <a:p>
          <a:endParaRPr lang="en-US"/>
        </a:p>
      </dgm:t>
    </dgm:pt>
    <dgm:pt modelId="{E64FB333-9E39-4E08-86F3-47C7A3116D46}" type="pres">
      <dgm:prSet presAssocID="{53731D26-3C09-4F8C-B786-41747645F313}" presName="rect2" presStyleLbl="fgImgPlace1" presStyleIdx="1" presStyleCnt="7"/>
      <dgm:spPr>
        <a:blipFill rotWithShape="1">
          <a:blip xmlns:r="http://schemas.openxmlformats.org/officeDocument/2006/relationships" r:embed="rId2"/>
          <a:stretch>
            <a:fillRect/>
          </a:stretch>
        </a:blipFill>
      </dgm:spPr>
    </dgm:pt>
    <dgm:pt modelId="{40D527A7-5C2D-4406-8136-476F13883F8E}" type="pres">
      <dgm:prSet presAssocID="{312A04BE-8D62-44E7-ADF3-E1763809C9E3}" presName="sibTrans" presStyleCnt="0"/>
      <dgm:spPr/>
    </dgm:pt>
    <dgm:pt modelId="{F04F9ADA-B692-4CC3-8212-5A4C8849518F}" type="pres">
      <dgm:prSet presAssocID="{E660259E-1358-426D-B0F3-CDF2326E817F}" presName="composite" presStyleCnt="0"/>
      <dgm:spPr/>
    </dgm:pt>
    <dgm:pt modelId="{21ACC5C5-7957-4FF8-B6B1-F3C89BC0CE6A}" type="pres">
      <dgm:prSet presAssocID="{E660259E-1358-426D-B0F3-CDF2326E817F}" presName="rect1" presStyleLbl="trAlignAcc1" presStyleIdx="2" presStyleCnt="7">
        <dgm:presLayoutVars>
          <dgm:bulletEnabled val="1"/>
        </dgm:presLayoutVars>
      </dgm:prSet>
      <dgm:spPr/>
      <dgm:t>
        <a:bodyPr/>
        <a:lstStyle/>
        <a:p>
          <a:endParaRPr lang="en-US"/>
        </a:p>
      </dgm:t>
    </dgm:pt>
    <dgm:pt modelId="{02DA6EB1-AFD8-4A7D-9F75-EE0D81940DF1}" type="pres">
      <dgm:prSet presAssocID="{E660259E-1358-426D-B0F3-CDF2326E817F}" presName="rect2" presStyleLbl="fgImgPlace1" presStyleIdx="2" presStyleCnt="7"/>
      <dgm:spPr>
        <a:blipFill rotWithShape="1">
          <a:blip xmlns:r="http://schemas.openxmlformats.org/officeDocument/2006/relationships" r:embed="rId3"/>
          <a:stretch>
            <a:fillRect/>
          </a:stretch>
        </a:blipFill>
      </dgm:spPr>
    </dgm:pt>
    <dgm:pt modelId="{2E980F52-B1B5-421A-A60C-0AE6B37BFCF9}" type="pres">
      <dgm:prSet presAssocID="{B4761171-7C91-4939-8583-A86E9B067531}" presName="sibTrans" presStyleCnt="0"/>
      <dgm:spPr/>
    </dgm:pt>
    <dgm:pt modelId="{2A84C97E-6DAA-4AC6-8335-0321039F387A}" type="pres">
      <dgm:prSet presAssocID="{EDD18A9A-2C99-42E2-B31E-477913AB4443}" presName="composite" presStyleCnt="0"/>
      <dgm:spPr/>
    </dgm:pt>
    <dgm:pt modelId="{3D262B59-AD94-4BE2-9369-5AC856B34C08}" type="pres">
      <dgm:prSet presAssocID="{EDD18A9A-2C99-42E2-B31E-477913AB4443}" presName="rect1" presStyleLbl="trAlignAcc1" presStyleIdx="3" presStyleCnt="7">
        <dgm:presLayoutVars>
          <dgm:bulletEnabled val="1"/>
        </dgm:presLayoutVars>
      </dgm:prSet>
      <dgm:spPr/>
      <dgm:t>
        <a:bodyPr/>
        <a:lstStyle/>
        <a:p>
          <a:endParaRPr lang="en-US"/>
        </a:p>
      </dgm:t>
    </dgm:pt>
    <dgm:pt modelId="{D20072FA-A3BB-48CE-8709-236BF394632D}" type="pres">
      <dgm:prSet presAssocID="{EDD18A9A-2C99-42E2-B31E-477913AB4443}" presName="rect2" presStyleLbl="fgImgPlace1" presStyleIdx="3" presStyleCnt="7"/>
      <dgm:spPr>
        <a:blipFill rotWithShape="1">
          <a:blip xmlns:r="http://schemas.openxmlformats.org/officeDocument/2006/relationships" r:embed="rId4"/>
          <a:stretch>
            <a:fillRect/>
          </a:stretch>
        </a:blipFill>
      </dgm:spPr>
    </dgm:pt>
    <dgm:pt modelId="{3859392D-1AE1-4DAE-97E8-A557E898B972}" type="pres">
      <dgm:prSet presAssocID="{71C0DFCE-FB38-4ED7-AF1F-B11A56808FB8}" presName="sibTrans" presStyleCnt="0"/>
      <dgm:spPr/>
    </dgm:pt>
    <dgm:pt modelId="{73CC199D-C23B-414B-AA22-58BD56C78E96}" type="pres">
      <dgm:prSet presAssocID="{8EE3B78E-8617-4B1C-B3BA-C55A0CC44731}" presName="composite" presStyleCnt="0"/>
      <dgm:spPr/>
    </dgm:pt>
    <dgm:pt modelId="{B6250FCC-FE9C-48F8-8D44-AC4F35439DB8}" type="pres">
      <dgm:prSet presAssocID="{8EE3B78E-8617-4B1C-B3BA-C55A0CC44731}" presName="rect1" presStyleLbl="trAlignAcc1" presStyleIdx="4" presStyleCnt="7">
        <dgm:presLayoutVars>
          <dgm:bulletEnabled val="1"/>
        </dgm:presLayoutVars>
      </dgm:prSet>
      <dgm:spPr/>
      <dgm:t>
        <a:bodyPr/>
        <a:lstStyle/>
        <a:p>
          <a:endParaRPr lang="en-US"/>
        </a:p>
      </dgm:t>
    </dgm:pt>
    <dgm:pt modelId="{80E8C8E3-58FF-4422-AE96-BDDB6CFD6A87}" type="pres">
      <dgm:prSet presAssocID="{8EE3B78E-8617-4B1C-B3BA-C55A0CC44731}" presName="rect2" presStyleLbl="fgImgPlace1" presStyleIdx="4" presStyleCnt="7"/>
      <dgm:spPr>
        <a:blipFill rotWithShape="1">
          <a:blip xmlns:r="http://schemas.openxmlformats.org/officeDocument/2006/relationships" r:embed="rId5"/>
          <a:stretch>
            <a:fillRect/>
          </a:stretch>
        </a:blipFill>
      </dgm:spPr>
    </dgm:pt>
    <dgm:pt modelId="{D029A0A2-2654-415B-B910-C66F802D12BA}" type="pres">
      <dgm:prSet presAssocID="{93016230-7249-4356-A9CC-7F9CB12AAFC9}" presName="sibTrans" presStyleCnt="0"/>
      <dgm:spPr/>
    </dgm:pt>
    <dgm:pt modelId="{5973E7FE-EACC-41E4-83D9-B2540B2EBCA9}" type="pres">
      <dgm:prSet presAssocID="{78C32A30-E08B-4529-896B-EC4751C7DC80}" presName="composite" presStyleCnt="0"/>
      <dgm:spPr/>
    </dgm:pt>
    <dgm:pt modelId="{44465DD9-4EF4-41F2-AFEB-167ACED14328}" type="pres">
      <dgm:prSet presAssocID="{78C32A30-E08B-4529-896B-EC4751C7DC80}" presName="rect1" presStyleLbl="trAlignAcc1" presStyleIdx="5" presStyleCnt="7">
        <dgm:presLayoutVars>
          <dgm:bulletEnabled val="1"/>
        </dgm:presLayoutVars>
      </dgm:prSet>
      <dgm:spPr/>
      <dgm:t>
        <a:bodyPr/>
        <a:lstStyle/>
        <a:p>
          <a:endParaRPr lang="en-US"/>
        </a:p>
      </dgm:t>
    </dgm:pt>
    <dgm:pt modelId="{068D5E2F-7649-4895-B1EF-ACF8406603C2}" type="pres">
      <dgm:prSet presAssocID="{78C32A30-E08B-4529-896B-EC4751C7DC80}" presName="rect2" presStyleLbl="fgImgPlace1" presStyleIdx="5" presStyleCnt="7"/>
      <dgm:spPr>
        <a:blipFill rotWithShape="1">
          <a:blip xmlns:r="http://schemas.openxmlformats.org/officeDocument/2006/relationships" r:embed="rId6"/>
          <a:stretch>
            <a:fillRect/>
          </a:stretch>
        </a:blipFill>
      </dgm:spPr>
    </dgm:pt>
    <dgm:pt modelId="{B8B43989-D32E-48FF-8C97-DDF803AF9BF2}" type="pres">
      <dgm:prSet presAssocID="{0EBE8387-8669-498C-9481-0D0F2C9AD85B}" presName="sibTrans" presStyleCnt="0"/>
      <dgm:spPr/>
    </dgm:pt>
    <dgm:pt modelId="{ED1DBDBB-A244-4E64-826C-07E29F2E6212}" type="pres">
      <dgm:prSet presAssocID="{96E21F80-A70A-463B-AB37-E4395E84986A}" presName="composite" presStyleCnt="0"/>
      <dgm:spPr/>
    </dgm:pt>
    <dgm:pt modelId="{E92574C3-78EA-49B2-811F-CCFA675EBCFF}" type="pres">
      <dgm:prSet presAssocID="{96E21F80-A70A-463B-AB37-E4395E84986A}" presName="rect1" presStyleLbl="trAlignAcc1" presStyleIdx="6" presStyleCnt="7" custScaleX="138728">
        <dgm:presLayoutVars>
          <dgm:bulletEnabled val="1"/>
        </dgm:presLayoutVars>
      </dgm:prSet>
      <dgm:spPr/>
      <dgm:t>
        <a:bodyPr/>
        <a:lstStyle/>
        <a:p>
          <a:endParaRPr lang="en-US"/>
        </a:p>
      </dgm:t>
    </dgm:pt>
    <dgm:pt modelId="{B4732667-1CE1-4E19-A732-D73F63807068}" type="pres">
      <dgm:prSet presAssocID="{96E21F80-A70A-463B-AB37-E4395E84986A}" presName="rect2" presStyleLbl="fgImgPlace1" presStyleIdx="6" presStyleCnt="7" custLinFactX="-78" custLinFactNeighborX="-100000" custLinFactNeighborY="2780"/>
      <dgm:spPr>
        <a:blipFill rotWithShape="1">
          <a:blip xmlns:r="http://schemas.openxmlformats.org/officeDocument/2006/relationships" r:embed="rId7"/>
          <a:stretch>
            <a:fillRect/>
          </a:stretch>
        </a:blipFill>
      </dgm:spPr>
    </dgm:pt>
  </dgm:ptLst>
  <dgm:cxnLst>
    <dgm:cxn modelId="{62AB402F-F4F9-4030-AB7C-021EA786F40D}" type="presOf" srcId="{B72F10A3-475E-4239-918F-FB241A4396CC}" destId="{63519E96-B986-4C33-B9F4-8A506461FC22}" srcOrd="0" destOrd="0" presId="urn:microsoft.com/office/officeart/2008/layout/PictureStrips"/>
    <dgm:cxn modelId="{81FEB314-FDCD-4C49-B1E6-619F3CD7EDCB}" type="presOf" srcId="{53731D26-3C09-4F8C-B786-41747645F313}" destId="{51344DFD-1B43-4C4B-913B-2D3E31685BD2}" srcOrd="0" destOrd="0" presId="urn:microsoft.com/office/officeart/2008/layout/PictureStrips"/>
    <dgm:cxn modelId="{AC5CB75F-A20C-4FE9-BA1E-433BD51B0D19}" srcId="{05C9399D-32F8-4CD9-B131-C977406744DB}" destId="{8EE3B78E-8617-4B1C-B3BA-C55A0CC44731}" srcOrd="4" destOrd="0" parTransId="{690BB77F-5750-4EA9-B8B0-E8CC35DD8770}" sibTransId="{93016230-7249-4356-A9CC-7F9CB12AAFC9}"/>
    <dgm:cxn modelId="{E5D7F2F3-3B55-47C8-BA48-21FA54CBDA85}" srcId="{05C9399D-32F8-4CD9-B131-C977406744DB}" destId="{E660259E-1358-426D-B0F3-CDF2326E817F}" srcOrd="2" destOrd="0" parTransId="{E0147925-DBDE-45E7-8D8C-3BDED564A779}" sibTransId="{B4761171-7C91-4939-8583-A86E9B067531}"/>
    <dgm:cxn modelId="{B9588903-6698-4A5A-9093-377A798B8EE4}" type="presOf" srcId="{8EE3B78E-8617-4B1C-B3BA-C55A0CC44731}" destId="{B6250FCC-FE9C-48F8-8D44-AC4F35439DB8}" srcOrd="0" destOrd="0" presId="urn:microsoft.com/office/officeart/2008/layout/PictureStrips"/>
    <dgm:cxn modelId="{4E790465-7444-4E96-9A3A-875B9344F6DB}" type="presOf" srcId="{96E21F80-A70A-463B-AB37-E4395E84986A}" destId="{E92574C3-78EA-49B2-811F-CCFA675EBCFF}" srcOrd="0" destOrd="0" presId="urn:microsoft.com/office/officeart/2008/layout/PictureStrips"/>
    <dgm:cxn modelId="{E9963A13-5E0E-49AA-B9B0-42F42ECB1DD9}" type="presOf" srcId="{78C32A30-E08B-4529-896B-EC4751C7DC80}" destId="{44465DD9-4EF4-41F2-AFEB-167ACED14328}" srcOrd="0" destOrd="0" presId="urn:microsoft.com/office/officeart/2008/layout/PictureStrips"/>
    <dgm:cxn modelId="{5A9677BE-4206-4DA1-93F2-28881A626A25}" type="presOf" srcId="{EDD18A9A-2C99-42E2-B31E-477913AB4443}" destId="{3D262B59-AD94-4BE2-9369-5AC856B34C08}" srcOrd="0" destOrd="0" presId="urn:microsoft.com/office/officeart/2008/layout/PictureStrips"/>
    <dgm:cxn modelId="{161EBC58-8F54-4F60-8C18-5D8309272D64}" srcId="{05C9399D-32F8-4CD9-B131-C977406744DB}" destId="{78C32A30-E08B-4529-896B-EC4751C7DC80}" srcOrd="5" destOrd="0" parTransId="{C37D73B9-7580-49EB-8EF6-6D375AE6F115}" sibTransId="{0EBE8387-8669-498C-9481-0D0F2C9AD85B}"/>
    <dgm:cxn modelId="{F9527D55-3DB0-4216-85AE-0C6A331E88E9}" srcId="{05C9399D-32F8-4CD9-B131-C977406744DB}" destId="{EDD18A9A-2C99-42E2-B31E-477913AB4443}" srcOrd="3" destOrd="0" parTransId="{8726ED56-283D-43E2-A923-482E8CDF7646}" sibTransId="{71C0DFCE-FB38-4ED7-AF1F-B11A56808FB8}"/>
    <dgm:cxn modelId="{EE2C6930-4227-4825-9AA0-C65C098A50CE}" srcId="{05C9399D-32F8-4CD9-B131-C977406744DB}" destId="{B72F10A3-475E-4239-918F-FB241A4396CC}" srcOrd="0" destOrd="0" parTransId="{25CAF373-C649-4482-80A6-5443C74B0E9A}" sibTransId="{1F7DBAF1-C84F-4E46-83B0-BF36274F27B8}"/>
    <dgm:cxn modelId="{47DCA391-4892-4E81-A23C-579506CF809E}" type="presOf" srcId="{E660259E-1358-426D-B0F3-CDF2326E817F}" destId="{21ACC5C5-7957-4FF8-B6B1-F3C89BC0CE6A}" srcOrd="0" destOrd="0" presId="urn:microsoft.com/office/officeart/2008/layout/PictureStrips"/>
    <dgm:cxn modelId="{11931B34-4AA1-48C4-B18A-AAB11860CCFA}" srcId="{05C9399D-32F8-4CD9-B131-C977406744DB}" destId="{96E21F80-A70A-463B-AB37-E4395E84986A}" srcOrd="6" destOrd="0" parTransId="{E696CE2B-9180-4FA7-A63B-23077C0DCECC}" sibTransId="{290EC872-B492-4679-B47B-A793F3B14408}"/>
    <dgm:cxn modelId="{6794A6E7-0CCC-43DC-9277-4346FE9A97AE}" type="presOf" srcId="{05C9399D-32F8-4CD9-B131-C977406744DB}" destId="{45B16126-2511-4874-B0F9-984675F04F3A}" srcOrd="0" destOrd="0" presId="urn:microsoft.com/office/officeart/2008/layout/PictureStrips"/>
    <dgm:cxn modelId="{4B0AFE76-611B-44DD-930F-1C47DACAF0AD}" srcId="{05C9399D-32F8-4CD9-B131-C977406744DB}" destId="{53731D26-3C09-4F8C-B786-41747645F313}" srcOrd="1" destOrd="0" parTransId="{3574BA09-DF61-4E31-9C5F-AFA7762B1766}" sibTransId="{312A04BE-8D62-44E7-ADF3-E1763809C9E3}"/>
    <dgm:cxn modelId="{8EBFB07E-F8DD-4106-81C5-63AD4197A400}" type="presParOf" srcId="{45B16126-2511-4874-B0F9-984675F04F3A}" destId="{72593AC4-2EBE-447C-B333-2E0DCC47FBBC}" srcOrd="0" destOrd="0" presId="urn:microsoft.com/office/officeart/2008/layout/PictureStrips"/>
    <dgm:cxn modelId="{CFD91A69-8E33-4D06-88B4-B0D0FA8C0BB4}" type="presParOf" srcId="{72593AC4-2EBE-447C-B333-2E0DCC47FBBC}" destId="{63519E96-B986-4C33-B9F4-8A506461FC22}" srcOrd="0" destOrd="0" presId="urn:microsoft.com/office/officeart/2008/layout/PictureStrips"/>
    <dgm:cxn modelId="{7F557D3C-42A3-4911-AFAC-65A30F6C5151}" type="presParOf" srcId="{72593AC4-2EBE-447C-B333-2E0DCC47FBBC}" destId="{0CE9D645-90E6-433D-A4A1-A60C1865A304}" srcOrd="1" destOrd="0" presId="urn:microsoft.com/office/officeart/2008/layout/PictureStrips"/>
    <dgm:cxn modelId="{CB2E8A5A-2158-463A-B89F-0E5E294F672C}" type="presParOf" srcId="{45B16126-2511-4874-B0F9-984675F04F3A}" destId="{8DAB3E12-513D-461C-9DB3-3A54257AF73A}" srcOrd="1" destOrd="0" presId="urn:microsoft.com/office/officeart/2008/layout/PictureStrips"/>
    <dgm:cxn modelId="{4B435B46-6200-40FE-8DEA-BAA2B453D362}" type="presParOf" srcId="{45B16126-2511-4874-B0F9-984675F04F3A}" destId="{1B828224-11FC-431B-8296-97FE083362F4}" srcOrd="2" destOrd="0" presId="urn:microsoft.com/office/officeart/2008/layout/PictureStrips"/>
    <dgm:cxn modelId="{3F25FFD2-3E90-4D4B-AD66-6E62325D5DB5}" type="presParOf" srcId="{1B828224-11FC-431B-8296-97FE083362F4}" destId="{51344DFD-1B43-4C4B-913B-2D3E31685BD2}" srcOrd="0" destOrd="0" presId="urn:microsoft.com/office/officeart/2008/layout/PictureStrips"/>
    <dgm:cxn modelId="{18A91FA9-04F9-490B-9133-25370AD0488B}" type="presParOf" srcId="{1B828224-11FC-431B-8296-97FE083362F4}" destId="{E64FB333-9E39-4E08-86F3-47C7A3116D46}" srcOrd="1" destOrd="0" presId="urn:microsoft.com/office/officeart/2008/layout/PictureStrips"/>
    <dgm:cxn modelId="{EB2D00ED-0341-4CF5-84E4-B21CDDE62A18}" type="presParOf" srcId="{45B16126-2511-4874-B0F9-984675F04F3A}" destId="{40D527A7-5C2D-4406-8136-476F13883F8E}" srcOrd="3" destOrd="0" presId="urn:microsoft.com/office/officeart/2008/layout/PictureStrips"/>
    <dgm:cxn modelId="{20994490-96D1-4731-82FC-4880AC1151A0}" type="presParOf" srcId="{45B16126-2511-4874-B0F9-984675F04F3A}" destId="{F04F9ADA-B692-4CC3-8212-5A4C8849518F}" srcOrd="4" destOrd="0" presId="urn:microsoft.com/office/officeart/2008/layout/PictureStrips"/>
    <dgm:cxn modelId="{63E7A876-87CA-4560-BCFF-A030AF47D10A}" type="presParOf" srcId="{F04F9ADA-B692-4CC3-8212-5A4C8849518F}" destId="{21ACC5C5-7957-4FF8-B6B1-F3C89BC0CE6A}" srcOrd="0" destOrd="0" presId="urn:microsoft.com/office/officeart/2008/layout/PictureStrips"/>
    <dgm:cxn modelId="{3D40510F-2661-4951-9758-8DC09348C786}" type="presParOf" srcId="{F04F9ADA-B692-4CC3-8212-5A4C8849518F}" destId="{02DA6EB1-AFD8-4A7D-9F75-EE0D81940DF1}" srcOrd="1" destOrd="0" presId="urn:microsoft.com/office/officeart/2008/layout/PictureStrips"/>
    <dgm:cxn modelId="{436E246F-BE25-4CB9-9B86-5A34F1E53677}" type="presParOf" srcId="{45B16126-2511-4874-B0F9-984675F04F3A}" destId="{2E980F52-B1B5-421A-A60C-0AE6B37BFCF9}" srcOrd="5" destOrd="0" presId="urn:microsoft.com/office/officeart/2008/layout/PictureStrips"/>
    <dgm:cxn modelId="{F8CC9DC9-FB1D-4B8F-A864-9C31BEBC77BF}" type="presParOf" srcId="{45B16126-2511-4874-B0F9-984675F04F3A}" destId="{2A84C97E-6DAA-4AC6-8335-0321039F387A}" srcOrd="6" destOrd="0" presId="urn:microsoft.com/office/officeart/2008/layout/PictureStrips"/>
    <dgm:cxn modelId="{AE99854F-6EF0-4AA9-A1A8-19DC83334550}" type="presParOf" srcId="{2A84C97E-6DAA-4AC6-8335-0321039F387A}" destId="{3D262B59-AD94-4BE2-9369-5AC856B34C08}" srcOrd="0" destOrd="0" presId="urn:microsoft.com/office/officeart/2008/layout/PictureStrips"/>
    <dgm:cxn modelId="{CE686362-D4D1-44A1-8672-6D4D60F2651D}" type="presParOf" srcId="{2A84C97E-6DAA-4AC6-8335-0321039F387A}" destId="{D20072FA-A3BB-48CE-8709-236BF394632D}" srcOrd="1" destOrd="0" presId="urn:microsoft.com/office/officeart/2008/layout/PictureStrips"/>
    <dgm:cxn modelId="{8E43D47D-2476-4A2D-B143-370F33BB3855}" type="presParOf" srcId="{45B16126-2511-4874-B0F9-984675F04F3A}" destId="{3859392D-1AE1-4DAE-97E8-A557E898B972}" srcOrd="7" destOrd="0" presId="urn:microsoft.com/office/officeart/2008/layout/PictureStrips"/>
    <dgm:cxn modelId="{4AC8A499-1C8E-4CC1-A562-0A986F2DA25E}" type="presParOf" srcId="{45B16126-2511-4874-B0F9-984675F04F3A}" destId="{73CC199D-C23B-414B-AA22-58BD56C78E96}" srcOrd="8" destOrd="0" presId="urn:microsoft.com/office/officeart/2008/layout/PictureStrips"/>
    <dgm:cxn modelId="{D2CBA3B6-447A-4928-83F8-4E6DCA1ACF48}" type="presParOf" srcId="{73CC199D-C23B-414B-AA22-58BD56C78E96}" destId="{B6250FCC-FE9C-48F8-8D44-AC4F35439DB8}" srcOrd="0" destOrd="0" presId="urn:microsoft.com/office/officeart/2008/layout/PictureStrips"/>
    <dgm:cxn modelId="{E8C449E7-0C77-4768-91AD-D3D34E797DEC}" type="presParOf" srcId="{73CC199D-C23B-414B-AA22-58BD56C78E96}" destId="{80E8C8E3-58FF-4422-AE96-BDDB6CFD6A87}" srcOrd="1" destOrd="0" presId="urn:microsoft.com/office/officeart/2008/layout/PictureStrips"/>
    <dgm:cxn modelId="{72E72F61-6744-4A93-A511-392AE2328CEA}" type="presParOf" srcId="{45B16126-2511-4874-B0F9-984675F04F3A}" destId="{D029A0A2-2654-415B-B910-C66F802D12BA}" srcOrd="9" destOrd="0" presId="urn:microsoft.com/office/officeart/2008/layout/PictureStrips"/>
    <dgm:cxn modelId="{E5133F41-EF6C-423E-8A88-2B965E5FFF1B}" type="presParOf" srcId="{45B16126-2511-4874-B0F9-984675F04F3A}" destId="{5973E7FE-EACC-41E4-83D9-B2540B2EBCA9}" srcOrd="10" destOrd="0" presId="urn:microsoft.com/office/officeart/2008/layout/PictureStrips"/>
    <dgm:cxn modelId="{2AEAEFF2-037B-42B6-B540-BF5E6F5A33FC}" type="presParOf" srcId="{5973E7FE-EACC-41E4-83D9-B2540B2EBCA9}" destId="{44465DD9-4EF4-41F2-AFEB-167ACED14328}" srcOrd="0" destOrd="0" presId="urn:microsoft.com/office/officeart/2008/layout/PictureStrips"/>
    <dgm:cxn modelId="{A9CA8171-7A3E-4051-98CD-38D882B3D2D9}" type="presParOf" srcId="{5973E7FE-EACC-41E4-83D9-B2540B2EBCA9}" destId="{068D5E2F-7649-4895-B1EF-ACF8406603C2}" srcOrd="1" destOrd="0" presId="urn:microsoft.com/office/officeart/2008/layout/PictureStrips"/>
    <dgm:cxn modelId="{1A1AAFAA-665D-4E7E-B2C5-4D123E07E51B}" type="presParOf" srcId="{45B16126-2511-4874-B0F9-984675F04F3A}" destId="{B8B43989-D32E-48FF-8C97-DDF803AF9BF2}" srcOrd="11" destOrd="0" presId="urn:microsoft.com/office/officeart/2008/layout/PictureStrips"/>
    <dgm:cxn modelId="{10E8EB57-80CC-4381-A325-60388828C9B7}" type="presParOf" srcId="{45B16126-2511-4874-B0F9-984675F04F3A}" destId="{ED1DBDBB-A244-4E64-826C-07E29F2E6212}" srcOrd="12" destOrd="0" presId="urn:microsoft.com/office/officeart/2008/layout/PictureStrips"/>
    <dgm:cxn modelId="{63902FDB-D0E8-4E72-8045-0865B989F241}" type="presParOf" srcId="{ED1DBDBB-A244-4E64-826C-07E29F2E6212}" destId="{E92574C3-78EA-49B2-811F-CCFA675EBCFF}" srcOrd="0" destOrd="0" presId="urn:microsoft.com/office/officeart/2008/layout/PictureStrips"/>
    <dgm:cxn modelId="{7F8AB54A-3A53-446B-8470-5B406792856C}" type="presParOf" srcId="{ED1DBDBB-A244-4E64-826C-07E29F2E6212}" destId="{B4732667-1CE1-4E19-A732-D73F63807068}"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2DFA8-C978-4CBE-A955-E080D1FA8266}">
      <dsp:nvSpPr>
        <dsp:cNvPr id="0" name=""/>
        <dsp:cNvSpPr/>
      </dsp:nvSpPr>
      <dsp:spPr>
        <a:xfrm>
          <a:off x="-6231463" y="-953975"/>
          <a:ext cx="7422925" cy="7422925"/>
        </a:xfrm>
        <a:prstGeom prst="blockArc">
          <a:avLst>
            <a:gd name="adj1" fmla="val 18900000"/>
            <a:gd name="adj2" fmla="val 2700000"/>
            <a:gd name="adj3" fmla="val 291"/>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6E988F-080B-4DA8-B271-7B415216CA21}">
      <dsp:nvSpPr>
        <dsp:cNvPr id="0" name=""/>
        <dsp:cNvSpPr/>
      </dsp:nvSpPr>
      <dsp:spPr>
        <a:xfrm>
          <a:off x="386875" y="250710"/>
          <a:ext cx="8083424" cy="501200"/>
        </a:xfrm>
        <a:prstGeom prst="rect">
          <a:avLst/>
        </a:prstGeom>
        <a:gradFill rotWithShape="0">
          <a:gsLst>
            <a:gs pos="0">
              <a:schemeClr val="accent1">
                <a:shade val="50000"/>
                <a:hueOff val="0"/>
                <a:satOff val="0"/>
                <a:lumOff val="0"/>
                <a:alphaOff val="0"/>
                <a:tint val="50000"/>
                <a:satMod val="300000"/>
              </a:schemeClr>
            </a:gs>
            <a:gs pos="35000">
              <a:schemeClr val="accent1">
                <a:shade val="50000"/>
                <a:hueOff val="0"/>
                <a:satOff val="0"/>
                <a:lumOff val="0"/>
                <a:alphaOff val="0"/>
                <a:tint val="37000"/>
                <a:satMod val="300000"/>
              </a:schemeClr>
            </a:gs>
            <a:gs pos="100000">
              <a:schemeClr val="accent1">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Tarif BM ditetapkan 0% , Lampiran I dan II</a:t>
          </a:r>
        </a:p>
      </dsp:txBody>
      <dsp:txXfrm>
        <a:off x="386875" y="250710"/>
        <a:ext cx="8083424" cy="501200"/>
      </dsp:txXfrm>
    </dsp:sp>
    <dsp:sp modelId="{E1349C79-C3C2-4C4D-B966-FF5DAB943A0E}">
      <dsp:nvSpPr>
        <dsp:cNvPr id="0" name=""/>
        <dsp:cNvSpPr/>
      </dsp:nvSpPr>
      <dsp:spPr>
        <a:xfrm>
          <a:off x="73624" y="188060"/>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EAA6C71-C823-4121-90C2-D8202049BE44}">
      <dsp:nvSpPr>
        <dsp:cNvPr id="0" name=""/>
        <dsp:cNvSpPr/>
      </dsp:nvSpPr>
      <dsp:spPr>
        <a:xfrm>
          <a:off x="840757" y="1002953"/>
          <a:ext cx="7629542" cy="501200"/>
        </a:xfrm>
        <a:prstGeom prst="rect">
          <a:avLst/>
        </a:prstGeom>
        <a:gradFill rotWithShape="0">
          <a:gsLst>
            <a:gs pos="0">
              <a:schemeClr val="accent1">
                <a:shade val="50000"/>
                <a:hueOff val="103268"/>
                <a:satOff val="-2160"/>
                <a:lumOff val="12018"/>
                <a:alphaOff val="0"/>
                <a:tint val="50000"/>
                <a:satMod val="300000"/>
              </a:schemeClr>
            </a:gs>
            <a:gs pos="35000">
              <a:schemeClr val="accent1">
                <a:shade val="50000"/>
                <a:hueOff val="103268"/>
                <a:satOff val="-2160"/>
                <a:lumOff val="12018"/>
                <a:alphaOff val="0"/>
                <a:tint val="37000"/>
                <a:satMod val="300000"/>
              </a:schemeClr>
            </a:gs>
            <a:gs pos="100000">
              <a:schemeClr val="accent1">
                <a:shade val="50000"/>
                <a:hueOff val="103268"/>
                <a:satOff val="-2160"/>
                <a:lumOff val="1201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a:t>Importasi dilakukan oleh user yang mendapat fasilitas USDFS </a:t>
          </a:r>
          <a:endParaRPr lang="id-ID" sz="1800" kern="1200" dirty="0"/>
        </a:p>
      </dsp:txBody>
      <dsp:txXfrm>
        <a:off x="840757" y="1002953"/>
        <a:ext cx="7629542" cy="501200"/>
      </dsp:txXfrm>
    </dsp:sp>
    <dsp:sp modelId="{BB8DC4A6-16E2-4E36-A474-93E056F1ED15}">
      <dsp:nvSpPr>
        <dsp:cNvPr id="0" name=""/>
        <dsp:cNvSpPr/>
      </dsp:nvSpPr>
      <dsp:spPr>
        <a:xfrm>
          <a:off x="527507" y="940303"/>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103268"/>
              <a:satOff val="-2160"/>
              <a:lumOff val="12018"/>
              <a:alphaOff val="0"/>
            </a:schemeClr>
          </a:solidFill>
          <a:prstDash val="solid"/>
        </a:ln>
        <a:effectLst/>
      </dsp:spPr>
      <dsp:style>
        <a:lnRef idx="1">
          <a:scrgbClr r="0" g="0" b="0"/>
        </a:lnRef>
        <a:fillRef idx="2">
          <a:scrgbClr r="0" g="0" b="0"/>
        </a:fillRef>
        <a:effectRef idx="0">
          <a:scrgbClr r="0" g="0" b="0"/>
        </a:effectRef>
        <a:fontRef idx="minor"/>
      </dsp:style>
    </dsp:sp>
    <dsp:sp modelId="{03D838FE-3C84-4CF0-B3EA-E14174B2348F}">
      <dsp:nvSpPr>
        <dsp:cNvPr id="0" name=""/>
        <dsp:cNvSpPr/>
      </dsp:nvSpPr>
      <dsp:spPr>
        <a:xfrm>
          <a:off x="1089483" y="1754644"/>
          <a:ext cx="7380816" cy="501200"/>
        </a:xfrm>
        <a:prstGeom prst="rect">
          <a:avLst/>
        </a:prstGeom>
        <a:gradFill rotWithShape="0">
          <a:gsLst>
            <a:gs pos="0">
              <a:schemeClr val="accent1">
                <a:shade val="50000"/>
                <a:hueOff val="206536"/>
                <a:satOff val="-4320"/>
                <a:lumOff val="24036"/>
                <a:alphaOff val="0"/>
                <a:tint val="50000"/>
                <a:satMod val="300000"/>
              </a:schemeClr>
            </a:gs>
            <a:gs pos="35000">
              <a:schemeClr val="accent1">
                <a:shade val="50000"/>
                <a:hueOff val="206536"/>
                <a:satOff val="-4320"/>
                <a:lumOff val="24036"/>
                <a:alphaOff val="0"/>
                <a:tint val="37000"/>
                <a:satMod val="300000"/>
              </a:schemeClr>
            </a:gs>
            <a:gs pos="100000">
              <a:schemeClr val="accent1">
                <a:shade val="50000"/>
                <a:hueOff val="206536"/>
                <a:satOff val="-4320"/>
                <a:lumOff val="2403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Mengajukan Permohonan kepada Dirjen BC</a:t>
          </a:r>
        </a:p>
      </dsp:txBody>
      <dsp:txXfrm>
        <a:off x="1089483" y="1754644"/>
        <a:ext cx="7380816" cy="501200"/>
      </dsp:txXfrm>
    </dsp:sp>
    <dsp:sp modelId="{4AADD2E9-8536-4F07-AD48-91DAB2BA341B}">
      <dsp:nvSpPr>
        <dsp:cNvPr id="0" name=""/>
        <dsp:cNvSpPr/>
      </dsp:nvSpPr>
      <dsp:spPr>
        <a:xfrm>
          <a:off x="776232" y="1691994"/>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206536"/>
              <a:satOff val="-4320"/>
              <a:lumOff val="24036"/>
              <a:alphaOff val="0"/>
            </a:schemeClr>
          </a:solidFill>
          <a:prstDash val="solid"/>
        </a:ln>
        <a:effectLst/>
      </dsp:spPr>
      <dsp:style>
        <a:lnRef idx="1">
          <a:scrgbClr r="0" g="0" b="0"/>
        </a:lnRef>
        <a:fillRef idx="2">
          <a:scrgbClr r="0" g="0" b="0"/>
        </a:fillRef>
        <a:effectRef idx="0">
          <a:scrgbClr r="0" g="0" b="0"/>
        </a:effectRef>
        <a:fontRef idx="minor"/>
      </dsp:style>
    </dsp:sp>
    <dsp:sp modelId="{1E7D4F23-FA0E-4B9B-B6F6-B44B2E2DFF64}">
      <dsp:nvSpPr>
        <dsp:cNvPr id="0" name=""/>
        <dsp:cNvSpPr/>
      </dsp:nvSpPr>
      <dsp:spPr>
        <a:xfrm>
          <a:off x="1168898" y="2506886"/>
          <a:ext cx="7301401" cy="501200"/>
        </a:xfrm>
        <a:prstGeom prst="rect">
          <a:avLst/>
        </a:prstGeom>
        <a:gradFill rotWithShape="0">
          <a:gsLst>
            <a:gs pos="0">
              <a:schemeClr val="accent1">
                <a:shade val="50000"/>
                <a:hueOff val="309803"/>
                <a:satOff val="-6480"/>
                <a:lumOff val="36054"/>
                <a:alphaOff val="0"/>
                <a:tint val="50000"/>
                <a:satMod val="300000"/>
              </a:schemeClr>
            </a:gs>
            <a:gs pos="35000">
              <a:schemeClr val="accent1">
                <a:shade val="50000"/>
                <a:hueOff val="309803"/>
                <a:satOff val="-6480"/>
                <a:lumOff val="36054"/>
                <a:alphaOff val="0"/>
                <a:tint val="37000"/>
                <a:satMod val="300000"/>
              </a:schemeClr>
            </a:gs>
            <a:gs pos="100000">
              <a:schemeClr val="accent1">
                <a:shade val="50000"/>
                <a:hueOff val="309803"/>
                <a:satOff val="-6480"/>
                <a:lumOff val="360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Importasi dilaksanakan sesuai tatalaksana kepabeanan di bidang impor, dilampiri SKA (Form JIEPA)</a:t>
          </a:r>
        </a:p>
      </dsp:txBody>
      <dsp:txXfrm>
        <a:off x="1168898" y="2506886"/>
        <a:ext cx="7301401" cy="501200"/>
      </dsp:txXfrm>
    </dsp:sp>
    <dsp:sp modelId="{C35FC984-92B5-4DD7-9C70-633438A99D59}">
      <dsp:nvSpPr>
        <dsp:cNvPr id="0" name=""/>
        <dsp:cNvSpPr/>
      </dsp:nvSpPr>
      <dsp:spPr>
        <a:xfrm>
          <a:off x="855648" y="2444236"/>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309803"/>
              <a:satOff val="-6480"/>
              <a:lumOff val="36054"/>
              <a:alphaOff val="0"/>
            </a:schemeClr>
          </a:solidFill>
          <a:prstDash val="solid"/>
        </a:ln>
        <a:effectLst/>
      </dsp:spPr>
      <dsp:style>
        <a:lnRef idx="1">
          <a:scrgbClr r="0" g="0" b="0"/>
        </a:lnRef>
        <a:fillRef idx="2">
          <a:scrgbClr r="0" g="0" b="0"/>
        </a:fillRef>
        <a:effectRef idx="0">
          <a:scrgbClr r="0" g="0" b="0"/>
        </a:effectRef>
        <a:fontRef idx="minor"/>
      </dsp:style>
    </dsp:sp>
    <dsp:sp modelId="{95A777E7-3812-4485-827F-37342EA5DDAA}">
      <dsp:nvSpPr>
        <dsp:cNvPr id="0" name=""/>
        <dsp:cNvSpPr/>
      </dsp:nvSpPr>
      <dsp:spPr>
        <a:xfrm>
          <a:off x="1089483" y="3259129"/>
          <a:ext cx="7380816" cy="501200"/>
        </a:xfrm>
        <a:prstGeom prst="rect">
          <a:avLst/>
        </a:prstGeom>
        <a:gradFill rotWithShape="0">
          <a:gsLst>
            <a:gs pos="0">
              <a:schemeClr val="accent1">
                <a:shade val="50000"/>
                <a:hueOff val="309803"/>
                <a:satOff val="-6480"/>
                <a:lumOff val="36054"/>
                <a:alphaOff val="0"/>
                <a:tint val="50000"/>
                <a:satMod val="300000"/>
              </a:schemeClr>
            </a:gs>
            <a:gs pos="35000">
              <a:schemeClr val="accent1">
                <a:shade val="50000"/>
                <a:hueOff val="309803"/>
                <a:satOff val="-6480"/>
                <a:lumOff val="36054"/>
                <a:alphaOff val="0"/>
                <a:tint val="37000"/>
                <a:satMod val="300000"/>
              </a:schemeClr>
            </a:gs>
            <a:gs pos="100000">
              <a:schemeClr val="accent1">
                <a:shade val="50000"/>
                <a:hueOff val="309803"/>
                <a:satOff val="-6480"/>
                <a:lumOff val="360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Harus digunakan seluruhnya untuk kegiatan produksi, jika tidak digunakan seluruhnya oleh user maka wajib bayar tarif umum (MFN)</a:t>
          </a:r>
        </a:p>
      </dsp:txBody>
      <dsp:txXfrm>
        <a:off x="1089483" y="3259129"/>
        <a:ext cx="7380816" cy="501200"/>
      </dsp:txXfrm>
    </dsp:sp>
    <dsp:sp modelId="{E962D827-4FD0-456D-80F7-CC1058B8C7F6}">
      <dsp:nvSpPr>
        <dsp:cNvPr id="0" name=""/>
        <dsp:cNvSpPr/>
      </dsp:nvSpPr>
      <dsp:spPr>
        <a:xfrm>
          <a:off x="776232" y="3196478"/>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309803"/>
              <a:satOff val="-6480"/>
              <a:lumOff val="36054"/>
              <a:alphaOff val="0"/>
            </a:schemeClr>
          </a:solidFill>
          <a:prstDash val="solid"/>
        </a:ln>
        <a:effectLst/>
      </dsp:spPr>
      <dsp:style>
        <a:lnRef idx="1">
          <a:scrgbClr r="0" g="0" b="0"/>
        </a:lnRef>
        <a:fillRef idx="2">
          <a:scrgbClr r="0" g="0" b="0"/>
        </a:fillRef>
        <a:effectRef idx="0">
          <a:scrgbClr r="0" g="0" b="0"/>
        </a:effectRef>
        <a:fontRef idx="minor"/>
      </dsp:style>
    </dsp:sp>
    <dsp:sp modelId="{4EE3B2E7-3CEC-4D0A-B151-505FAEC22068}">
      <dsp:nvSpPr>
        <dsp:cNvPr id="0" name=""/>
        <dsp:cNvSpPr/>
      </dsp:nvSpPr>
      <dsp:spPr>
        <a:xfrm>
          <a:off x="840757" y="4010819"/>
          <a:ext cx="7629542" cy="501200"/>
        </a:xfrm>
        <a:prstGeom prst="rect">
          <a:avLst/>
        </a:prstGeom>
        <a:gradFill rotWithShape="0">
          <a:gsLst>
            <a:gs pos="0">
              <a:schemeClr val="accent1">
                <a:shade val="50000"/>
                <a:hueOff val="206536"/>
                <a:satOff val="-4320"/>
                <a:lumOff val="24036"/>
                <a:alphaOff val="0"/>
                <a:tint val="50000"/>
                <a:satMod val="300000"/>
              </a:schemeClr>
            </a:gs>
            <a:gs pos="35000">
              <a:schemeClr val="accent1">
                <a:shade val="50000"/>
                <a:hueOff val="206536"/>
                <a:satOff val="-4320"/>
                <a:lumOff val="24036"/>
                <a:alphaOff val="0"/>
                <a:tint val="37000"/>
                <a:satMod val="300000"/>
              </a:schemeClr>
            </a:gs>
            <a:gs pos="100000">
              <a:schemeClr val="accent1">
                <a:shade val="50000"/>
                <a:hueOff val="206536"/>
                <a:satOff val="-4320"/>
                <a:lumOff val="2403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Barang yang tidak digunakan dan akan dipindahtangankan harus mendapat perestujuan menteri di bidang perindustrian</a:t>
          </a:r>
        </a:p>
      </dsp:txBody>
      <dsp:txXfrm>
        <a:off x="840757" y="4010819"/>
        <a:ext cx="7629542" cy="501200"/>
      </dsp:txXfrm>
    </dsp:sp>
    <dsp:sp modelId="{5CEAEE4D-FBD5-43CC-892B-7C5ADC95C71A}">
      <dsp:nvSpPr>
        <dsp:cNvPr id="0" name=""/>
        <dsp:cNvSpPr/>
      </dsp:nvSpPr>
      <dsp:spPr>
        <a:xfrm>
          <a:off x="527507" y="3948169"/>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206536"/>
              <a:satOff val="-4320"/>
              <a:lumOff val="24036"/>
              <a:alphaOff val="0"/>
            </a:schemeClr>
          </a:solidFill>
          <a:prstDash val="solid"/>
        </a:ln>
        <a:effectLst/>
      </dsp:spPr>
      <dsp:style>
        <a:lnRef idx="1">
          <a:scrgbClr r="0" g="0" b="0"/>
        </a:lnRef>
        <a:fillRef idx="2">
          <a:scrgbClr r="0" g="0" b="0"/>
        </a:fillRef>
        <a:effectRef idx="0">
          <a:scrgbClr r="0" g="0" b="0"/>
        </a:effectRef>
        <a:fontRef idx="minor"/>
      </dsp:style>
    </dsp:sp>
    <dsp:sp modelId="{3C906D0F-7673-4362-9203-B94910F53DBC}">
      <dsp:nvSpPr>
        <dsp:cNvPr id="0" name=""/>
        <dsp:cNvSpPr/>
      </dsp:nvSpPr>
      <dsp:spPr>
        <a:xfrm>
          <a:off x="386875" y="4763062"/>
          <a:ext cx="8083424" cy="501200"/>
        </a:xfrm>
        <a:prstGeom prst="rect">
          <a:avLst/>
        </a:prstGeom>
        <a:gradFill rotWithShape="0">
          <a:gsLst>
            <a:gs pos="0">
              <a:schemeClr val="accent1">
                <a:shade val="50000"/>
                <a:hueOff val="103268"/>
                <a:satOff val="-2160"/>
                <a:lumOff val="12018"/>
                <a:alphaOff val="0"/>
                <a:tint val="50000"/>
                <a:satMod val="300000"/>
              </a:schemeClr>
            </a:gs>
            <a:gs pos="35000">
              <a:schemeClr val="accent1">
                <a:shade val="50000"/>
                <a:hueOff val="103268"/>
                <a:satOff val="-2160"/>
                <a:lumOff val="12018"/>
                <a:alphaOff val="0"/>
                <a:tint val="37000"/>
                <a:satMod val="300000"/>
              </a:schemeClr>
            </a:gs>
            <a:gs pos="100000">
              <a:schemeClr val="accent1">
                <a:shade val="50000"/>
                <a:hueOff val="103268"/>
                <a:satOff val="-2160"/>
                <a:lumOff val="1201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97828" tIns="45720" rIns="45720" bIns="45720" numCol="1" spcCol="1270" anchor="ctr" anchorCtr="0">
          <a:noAutofit/>
        </a:bodyPr>
        <a:lstStyle/>
        <a:p>
          <a:pPr lvl="0" algn="l" defTabSz="800100">
            <a:lnSpc>
              <a:spcPct val="90000"/>
            </a:lnSpc>
            <a:spcBef>
              <a:spcPct val="0"/>
            </a:spcBef>
            <a:spcAft>
              <a:spcPct val="35000"/>
            </a:spcAft>
          </a:pPr>
          <a:r>
            <a:rPr lang="id-ID" sz="1800" kern="1200" dirty="0"/>
            <a:t>Melakukan pencatatan dan pemisahan sediaan impor skema USDFS</a:t>
          </a:r>
        </a:p>
      </dsp:txBody>
      <dsp:txXfrm>
        <a:off x="386875" y="4763062"/>
        <a:ext cx="8083424" cy="501200"/>
      </dsp:txXfrm>
    </dsp:sp>
    <dsp:sp modelId="{E603E415-F493-4CB0-BA27-E52AA56FC6B3}">
      <dsp:nvSpPr>
        <dsp:cNvPr id="0" name=""/>
        <dsp:cNvSpPr/>
      </dsp:nvSpPr>
      <dsp:spPr>
        <a:xfrm>
          <a:off x="73624" y="4700412"/>
          <a:ext cx="626501" cy="626501"/>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shade val="50000"/>
              <a:hueOff val="103268"/>
              <a:satOff val="-2160"/>
              <a:lumOff val="1201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19E96-B986-4C33-B9F4-8A506461FC22}">
      <dsp:nvSpPr>
        <dsp:cNvPr id="0" name=""/>
        <dsp:cNvSpPr/>
      </dsp:nvSpPr>
      <dsp:spPr>
        <a:xfrm>
          <a:off x="1210134" y="219171"/>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Rekap PIB menggunakan Skema USDFS vs Skep USDFS</a:t>
          </a:r>
        </a:p>
      </dsp:txBody>
      <dsp:txXfrm>
        <a:off x="1210134" y="219171"/>
        <a:ext cx="2823781" cy="882431"/>
      </dsp:txXfrm>
    </dsp:sp>
    <dsp:sp modelId="{0CE9D645-90E6-433D-A4A1-A60C1865A304}">
      <dsp:nvSpPr>
        <dsp:cNvPr id="0" name=""/>
        <dsp:cNvSpPr/>
      </dsp:nvSpPr>
      <dsp:spPr>
        <a:xfrm>
          <a:off x="1092477" y="91745"/>
          <a:ext cx="617702" cy="926553"/>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344DFD-1B43-4C4B-913B-2D3E31685BD2}">
      <dsp:nvSpPr>
        <dsp:cNvPr id="0" name=""/>
        <dsp:cNvSpPr/>
      </dsp:nvSpPr>
      <dsp:spPr>
        <a:xfrm>
          <a:off x="4313341" y="219171"/>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Kesesuaian kuota impor (jumlah, jenis/spesifikasi barang, termasuk produsen)</a:t>
          </a:r>
        </a:p>
      </dsp:txBody>
      <dsp:txXfrm>
        <a:off x="4313341" y="219171"/>
        <a:ext cx="2823781" cy="882431"/>
      </dsp:txXfrm>
    </dsp:sp>
    <dsp:sp modelId="{E64FB333-9E39-4E08-86F3-47C7A3116D46}">
      <dsp:nvSpPr>
        <dsp:cNvPr id="0" name=""/>
        <dsp:cNvSpPr/>
      </dsp:nvSpPr>
      <dsp:spPr>
        <a:xfrm>
          <a:off x="4195683" y="91708"/>
          <a:ext cx="617702" cy="926553"/>
        </a:xfrm>
        <a:prstGeom prst="rect">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CC5C5-7957-4FF8-B6B1-F3C89BC0CE6A}">
      <dsp:nvSpPr>
        <dsp:cNvPr id="0" name=""/>
        <dsp:cNvSpPr/>
      </dsp:nvSpPr>
      <dsp:spPr>
        <a:xfrm>
          <a:off x="1210134" y="1330054"/>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Kesesuaian masa berlaku Skep USDFS</a:t>
          </a:r>
        </a:p>
      </dsp:txBody>
      <dsp:txXfrm>
        <a:off x="1210134" y="1330054"/>
        <a:ext cx="2823781" cy="882431"/>
      </dsp:txXfrm>
    </dsp:sp>
    <dsp:sp modelId="{02DA6EB1-AFD8-4A7D-9F75-EE0D81940DF1}">
      <dsp:nvSpPr>
        <dsp:cNvPr id="0" name=""/>
        <dsp:cNvSpPr/>
      </dsp:nvSpPr>
      <dsp:spPr>
        <a:xfrm>
          <a:off x="1092477" y="1202592"/>
          <a:ext cx="617702" cy="926553"/>
        </a:xfrm>
        <a:prstGeom prst="rect">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262B59-AD94-4BE2-9369-5AC856B34C08}">
      <dsp:nvSpPr>
        <dsp:cNvPr id="0" name=""/>
        <dsp:cNvSpPr/>
      </dsp:nvSpPr>
      <dsp:spPr>
        <a:xfrm>
          <a:off x="4313341" y="1330054"/>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Kesesuaian pelabuhan muat dan bongkar</a:t>
          </a:r>
        </a:p>
      </dsp:txBody>
      <dsp:txXfrm>
        <a:off x="4313341" y="1330054"/>
        <a:ext cx="2823781" cy="882431"/>
      </dsp:txXfrm>
    </dsp:sp>
    <dsp:sp modelId="{D20072FA-A3BB-48CE-8709-236BF394632D}">
      <dsp:nvSpPr>
        <dsp:cNvPr id="0" name=""/>
        <dsp:cNvSpPr/>
      </dsp:nvSpPr>
      <dsp:spPr>
        <a:xfrm>
          <a:off x="4195683" y="1202592"/>
          <a:ext cx="617702" cy="926553"/>
        </a:xfrm>
        <a:prstGeom prst="rect">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250FCC-FE9C-48F8-8D44-AC4F35439DB8}">
      <dsp:nvSpPr>
        <dsp:cNvPr id="0" name=""/>
        <dsp:cNvSpPr/>
      </dsp:nvSpPr>
      <dsp:spPr>
        <a:xfrm>
          <a:off x="1210134" y="2440938"/>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Uji penggunaan barang Skema USDFS (mutasi in dan out)</a:t>
          </a:r>
        </a:p>
      </dsp:txBody>
      <dsp:txXfrm>
        <a:off x="1210134" y="2440938"/>
        <a:ext cx="2823781" cy="882431"/>
      </dsp:txXfrm>
    </dsp:sp>
    <dsp:sp modelId="{80E8C8E3-58FF-4422-AE96-BDDB6CFD6A87}">
      <dsp:nvSpPr>
        <dsp:cNvPr id="0" name=""/>
        <dsp:cNvSpPr/>
      </dsp:nvSpPr>
      <dsp:spPr>
        <a:xfrm>
          <a:off x="1092477" y="2313475"/>
          <a:ext cx="617702" cy="926553"/>
        </a:xfrm>
        <a:prstGeom prst="rect">
          <a:avLst/>
        </a:prstGeom>
        <a:blipFill rotWithShape="1">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465DD9-4EF4-41F2-AFEB-167ACED14328}">
      <dsp:nvSpPr>
        <dsp:cNvPr id="0" name=""/>
        <dsp:cNvSpPr/>
      </dsp:nvSpPr>
      <dsp:spPr>
        <a:xfrm>
          <a:off x="4313341" y="2440938"/>
          <a:ext cx="2823781"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Eksistensi barang Skema USDFS</a:t>
          </a:r>
        </a:p>
      </dsp:txBody>
      <dsp:txXfrm>
        <a:off x="4313341" y="2440938"/>
        <a:ext cx="2823781" cy="882431"/>
      </dsp:txXfrm>
    </dsp:sp>
    <dsp:sp modelId="{068D5E2F-7649-4895-B1EF-ACF8406603C2}">
      <dsp:nvSpPr>
        <dsp:cNvPr id="0" name=""/>
        <dsp:cNvSpPr/>
      </dsp:nvSpPr>
      <dsp:spPr>
        <a:xfrm>
          <a:off x="4195683" y="2313475"/>
          <a:ext cx="617702" cy="926553"/>
        </a:xfrm>
        <a:prstGeom prst="rect">
          <a:avLst/>
        </a:prstGeom>
        <a:blipFill rotWithShape="1">
          <a:blip xmlns:r="http://schemas.openxmlformats.org/officeDocument/2006/relationships" r:embed="rId6"/>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2574C3-78EA-49B2-811F-CCFA675EBCFF}">
      <dsp:nvSpPr>
        <dsp:cNvPr id="0" name=""/>
        <dsp:cNvSpPr/>
      </dsp:nvSpPr>
      <dsp:spPr>
        <a:xfrm>
          <a:off x="2156112" y="3551821"/>
          <a:ext cx="3917375" cy="882431"/>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97700" tIns="60960" rIns="60960" bIns="60960" numCol="1" spcCol="1270" anchor="ctr" anchorCtr="0">
          <a:noAutofit/>
        </a:bodyPr>
        <a:lstStyle/>
        <a:p>
          <a:pPr lvl="0" algn="l" defTabSz="711200">
            <a:lnSpc>
              <a:spcPct val="90000"/>
            </a:lnSpc>
            <a:spcBef>
              <a:spcPct val="0"/>
            </a:spcBef>
            <a:spcAft>
              <a:spcPct val="35000"/>
            </a:spcAft>
          </a:pPr>
          <a:r>
            <a:rPr lang="id-ID" sz="1600" kern="1200" dirty="0"/>
            <a:t>Kesesuaian sisa bahan Skema USDFS yang tidak diproduksi (dipindahtangankan / penjualan lokal) </a:t>
          </a:r>
        </a:p>
      </dsp:txBody>
      <dsp:txXfrm>
        <a:off x="2156112" y="3551821"/>
        <a:ext cx="3917375" cy="882431"/>
      </dsp:txXfrm>
    </dsp:sp>
    <dsp:sp modelId="{B4732667-1CE1-4E19-A732-D73F63807068}">
      <dsp:nvSpPr>
        <dsp:cNvPr id="0" name=""/>
        <dsp:cNvSpPr/>
      </dsp:nvSpPr>
      <dsp:spPr>
        <a:xfrm>
          <a:off x="1967067" y="3450117"/>
          <a:ext cx="617702" cy="926553"/>
        </a:xfrm>
        <a:prstGeom prst="rect">
          <a:avLst/>
        </a:prstGeom>
        <a:blipFill rotWithShape="1">
          <a:blip xmlns:r="http://schemas.openxmlformats.org/officeDocument/2006/relationships" r:embed="rId7"/>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0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50446" y="0"/>
            <a:ext cx="2945659" cy="498055"/>
          </a:xfrm>
          <a:prstGeom prst="rect">
            <a:avLst/>
          </a:prstGeom>
        </p:spPr>
        <p:txBody>
          <a:bodyPr vert="horz" lIns="93177" tIns="46589" rIns="93177" bIns="46589" rtlCol="0"/>
          <a:lstStyle>
            <a:lvl1pPr algn="r">
              <a:defRPr sz="1200"/>
            </a:lvl1pPr>
          </a:lstStyle>
          <a:p>
            <a:fld id="{125510A2-1D4C-43C3-A1A7-C9184A323EA9}" type="datetimeFigureOut">
              <a:rPr lang="en-US" smtClean="0"/>
              <a:t>2/27/2018</a:t>
            </a:fld>
            <a:endParaRPr lang="en-US"/>
          </a:p>
        </p:txBody>
      </p:sp>
      <p:sp>
        <p:nvSpPr>
          <p:cNvPr id="4" name="Footer Placeholder 3"/>
          <p:cNvSpPr>
            <a:spLocks noGrp="1"/>
          </p:cNvSpPr>
          <p:nvPr>
            <p:ph type="ftr" sz="quarter" idx="2"/>
          </p:nvPr>
        </p:nvSpPr>
        <p:spPr>
          <a:xfrm>
            <a:off x="3" y="9428591"/>
            <a:ext cx="2945659" cy="49805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50446" y="9428591"/>
            <a:ext cx="2945659" cy="498054"/>
          </a:xfrm>
          <a:prstGeom prst="rect">
            <a:avLst/>
          </a:prstGeom>
        </p:spPr>
        <p:txBody>
          <a:bodyPr vert="horz" lIns="93177" tIns="46589" rIns="93177" bIns="46589" rtlCol="0" anchor="b"/>
          <a:lstStyle>
            <a:lvl1pPr algn="r">
              <a:defRPr sz="1200"/>
            </a:lvl1pPr>
          </a:lstStyle>
          <a:p>
            <a:fld id="{750C311D-4B8F-45E6-BA9B-C3F42A8332B5}" type="slidenum">
              <a:rPr lang="en-US" smtClean="0"/>
              <a:t>‹#›</a:t>
            </a:fld>
            <a:endParaRPr lang="en-US"/>
          </a:p>
        </p:txBody>
      </p:sp>
    </p:spTree>
    <p:extLst>
      <p:ext uri="{BB962C8B-B14F-4D97-AF65-F5344CB8AC3E}">
        <p14:creationId xmlns:p14="http://schemas.microsoft.com/office/powerpoint/2010/main" val="205512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055"/>
          </a:xfrm>
          <a:prstGeom prst="rect">
            <a:avLst/>
          </a:prstGeom>
        </p:spPr>
        <p:txBody>
          <a:bodyPr vert="horz" lIns="93177" tIns="46589" rIns="93177" bIns="46589" rtlCol="0"/>
          <a:lstStyle>
            <a:lvl1pPr algn="l">
              <a:defRPr sz="1200"/>
            </a:lvl1pPr>
          </a:lstStyle>
          <a:p>
            <a:endParaRPr lang="id-ID"/>
          </a:p>
        </p:txBody>
      </p:sp>
      <p:sp>
        <p:nvSpPr>
          <p:cNvPr id="3" name="Date Placeholder 2"/>
          <p:cNvSpPr>
            <a:spLocks noGrp="1"/>
          </p:cNvSpPr>
          <p:nvPr>
            <p:ph type="dt" idx="1"/>
          </p:nvPr>
        </p:nvSpPr>
        <p:spPr>
          <a:xfrm>
            <a:off x="3850446" y="0"/>
            <a:ext cx="2945659" cy="498055"/>
          </a:xfrm>
          <a:prstGeom prst="rect">
            <a:avLst/>
          </a:prstGeom>
        </p:spPr>
        <p:txBody>
          <a:bodyPr vert="horz" lIns="93177" tIns="46589" rIns="93177" bIns="46589" rtlCol="0"/>
          <a:lstStyle>
            <a:lvl1pPr algn="r">
              <a:defRPr sz="1200"/>
            </a:lvl1pPr>
          </a:lstStyle>
          <a:p>
            <a:fld id="{F914C947-01BD-46C7-840C-69E4FD6478CA}" type="datetimeFigureOut">
              <a:rPr lang="id-ID" smtClean="0"/>
              <a:t>27/02/2018</a:t>
            </a:fld>
            <a:endParaRPr lang="id-ID"/>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3177" tIns="46589" rIns="93177" bIns="46589" rtlCol="0" anchor="ctr"/>
          <a:lstStyle/>
          <a:p>
            <a:endParaRPr lang="id-ID"/>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3" y="9428591"/>
            <a:ext cx="2945659" cy="498054"/>
          </a:xfrm>
          <a:prstGeom prst="rect">
            <a:avLst/>
          </a:prstGeom>
        </p:spPr>
        <p:txBody>
          <a:bodyPr vert="horz" lIns="93177" tIns="46589" rIns="93177" bIns="46589" rtlCol="0" anchor="b"/>
          <a:lstStyle>
            <a:lvl1pPr algn="l">
              <a:defRPr sz="1200"/>
            </a:lvl1pPr>
          </a:lstStyle>
          <a:p>
            <a:endParaRPr lang="id-ID"/>
          </a:p>
        </p:txBody>
      </p:sp>
      <p:sp>
        <p:nvSpPr>
          <p:cNvPr id="7" name="Slide Number Placeholder 6"/>
          <p:cNvSpPr>
            <a:spLocks noGrp="1"/>
          </p:cNvSpPr>
          <p:nvPr>
            <p:ph type="sldNum" sz="quarter" idx="5"/>
          </p:nvPr>
        </p:nvSpPr>
        <p:spPr>
          <a:xfrm>
            <a:off x="3850446" y="9428591"/>
            <a:ext cx="2945659" cy="498054"/>
          </a:xfrm>
          <a:prstGeom prst="rect">
            <a:avLst/>
          </a:prstGeom>
        </p:spPr>
        <p:txBody>
          <a:bodyPr vert="horz" lIns="93177" tIns="46589" rIns="93177" bIns="46589" rtlCol="0" anchor="b"/>
          <a:lstStyle>
            <a:lvl1pPr algn="r">
              <a:defRPr sz="1200"/>
            </a:lvl1pPr>
          </a:lstStyle>
          <a:p>
            <a:fld id="{F1FF7014-D504-43DC-9D0F-FB19A9337567}" type="slidenum">
              <a:rPr lang="id-ID" smtClean="0"/>
              <a:t>‹#›</a:t>
            </a:fld>
            <a:endParaRPr lang="id-ID"/>
          </a:p>
        </p:txBody>
      </p:sp>
    </p:spTree>
    <p:extLst>
      <p:ext uri="{BB962C8B-B14F-4D97-AF65-F5344CB8AC3E}">
        <p14:creationId xmlns:p14="http://schemas.microsoft.com/office/powerpoint/2010/main" val="59719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PT Y = LHA-208/BC.092/KB/2016, PT Super Steel Karawang</a:t>
            </a:r>
          </a:p>
        </p:txBody>
      </p:sp>
      <p:sp>
        <p:nvSpPr>
          <p:cNvPr id="4" name="Slide Number Placeholder 3"/>
          <p:cNvSpPr>
            <a:spLocks noGrp="1"/>
          </p:cNvSpPr>
          <p:nvPr>
            <p:ph type="sldNum" sz="quarter" idx="10"/>
          </p:nvPr>
        </p:nvSpPr>
        <p:spPr/>
        <p:txBody>
          <a:bodyPr/>
          <a:lstStyle/>
          <a:p>
            <a:fld id="{F1FF7014-D504-43DC-9D0F-FB19A9337567}" type="slidenum">
              <a:rPr lang="id-ID" smtClean="0"/>
              <a:t>9</a:t>
            </a:fld>
            <a:endParaRPr lang="id-ID"/>
          </a:p>
        </p:txBody>
      </p:sp>
    </p:spTree>
    <p:extLst>
      <p:ext uri="{BB962C8B-B14F-4D97-AF65-F5344CB8AC3E}">
        <p14:creationId xmlns:p14="http://schemas.microsoft.com/office/powerpoint/2010/main" val="76081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BD0445-32F2-4216-8E6D-653A70B936B1}" type="datetime1">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3840490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ADB471-91E6-4F52-8563-9C3BFE86B1EF}" type="datetime1">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253418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5E276-C0A7-426E-9056-D4B3970F13A2}" type="datetime1">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175686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Rectangle 2"/>
          <p:cNvSpPr/>
          <p:nvPr/>
        </p:nvSpPr>
        <p:spPr>
          <a:xfrm rot="10800000">
            <a:off x="1731963" y="2155825"/>
            <a:ext cx="7500937" cy="1214438"/>
          </a:xfrm>
          <a:prstGeom prst="rect">
            <a:avLst/>
          </a:prstGeom>
          <a:gradFill flip="none" rotWithShape="1">
            <a:gsLst>
              <a:gs pos="0">
                <a:schemeClr val="tx2">
                  <a:lumMod val="20000"/>
                  <a:lumOff val="80000"/>
                </a:schemeClr>
              </a:gs>
              <a:gs pos="50000">
                <a:schemeClr val="accent1">
                  <a:lumMod val="20000"/>
                  <a:lumOff val="80000"/>
                </a:schemeClr>
              </a:gs>
              <a:gs pos="100000">
                <a:schemeClr val="bg1">
                  <a:alpha val="0"/>
                </a:scheme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8" descr="C:\Users\sahilmi\Pictures\line shadow.png"/>
          <p:cNvPicPr>
            <a:picLocks noChangeAspect="1" noChangeArrowheads="1"/>
          </p:cNvPicPr>
          <p:nvPr/>
        </p:nvPicPr>
        <p:blipFill>
          <a:blip r:embed="rId2">
            <a:extLst>
              <a:ext uri="{28A0092B-C50C-407E-A947-70E740481C1C}">
                <a14:useLocalDpi xmlns:a14="http://schemas.microsoft.com/office/drawing/2010/main" val="0"/>
              </a:ext>
            </a:extLst>
          </a:blip>
          <a:srcRect l="2817" t="23982" r="4286" b="74432"/>
          <a:stretch>
            <a:fillRect/>
          </a:stretch>
        </p:blipFill>
        <p:spPr bwMode="auto">
          <a:xfrm>
            <a:off x="1871663" y="6218238"/>
            <a:ext cx="5400675" cy="6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4"/>
          <p:cNvSpPr txBox="1">
            <a:spLocks noChangeArrowheads="1"/>
          </p:cNvSpPr>
          <p:nvPr/>
        </p:nvSpPr>
        <p:spPr bwMode="auto">
          <a:xfrm>
            <a:off x="2339975" y="6332538"/>
            <a:ext cx="46085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auto">
              <a:spcBef>
                <a:spcPts val="0"/>
              </a:spcBef>
              <a:spcAft>
                <a:spcPts val="0"/>
              </a:spcAft>
              <a:defRPr/>
            </a:pPr>
            <a:r>
              <a:rPr lang="id-ID" altLang="en-US" sz="1100" dirty="0">
                <a:latin typeface="Arial" charset="0"/>
                <a:cs typeface="+mn-cs"/>
              </a:rPr>
              <a:t>Direktorat Jenderal Bea dan Cukai</a:t>
            </a:r>
          </a:p>
          <a:p>
            <a:pPr algn="ctr" fontAlgn="auto">
              <a:spcBef>
                <a:spcPts val="0"/>
              </a:spcBef>
              <a:spcAft>
                <a:spcPts val="0"/>
              </a:spcAft>
              <a:defRPr/>
            </a:pPr>
            <a:r>
              <a:rPr lang="id-ID" altLang="en-US" sz="1100" dirty="0">
                <a:latin typeface="Arial" charset="0"/>
                <a:cs typeface="+mn-cs"/>
              </a:rPr>
              <a:t>Kementerian Keuangan RI</a:t>
            </a:r>
            <a:endParaRPr lang="en-AU" altLang="en-US" sz="1100" dirty="0">
              <a:latin typeface="Arial" charset="0"/>
              <a:cs typeface="+mn-cs"/>
            </a:endParaRPr>
          </a:p>
        </p:txBody>
      </p:sp>
      <p:pic>
        <p:nvPicPr>
          <p:cNvPr id="7" name="Picture 4" descr="C:\Users\sahilmi\Pictures\line shadow.png"/>
          <p:cNvPicPr>
            <a:picLocks noChangeAspect="1" noChangeArrowheads="1"/>
          </p:cNvPicPr>
          <p:nvPr/>
        </p:nvPicPr>
        <p:blipFill>
          <a:blip r:embed="rId3">
            <a:extLst>
              <a:ext uri="{28A0092B-C50C-407E-A947-70E740481C1C}">
                <a14:useLocalDpi xmlns:a14="http://schemas.microsoft.com/office/drawing/2010/main" val="0"/>
              </a:ext>
            </a:extLst>
          </a:blip>
          <a:srcRect l="74432" t="4286" r="23454" b="28152"/>
          <a:stretch>
            <a:fillRect/>
          </a:stretch>
        </p:blipFill>
        <p:spPr bwMode="auto">
          <a:xfrm>
            <a:off x="2867025" y="0"/>
            <a:ext cx="1428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588"/>
            <a:ext cx="2711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987675" cy="7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6238" y="2155825"/>
            <a:ext cx="7302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4"/>
          <p:cNvPicPr>
            <a:picLocks/>
          </p:cNvPicPr>
          <p:nvPr/>
        </p:nvPicPr>
        <p:blipFill>
          <a:blip r:embed="rId7">
            <a:extLst>
              <a:ext uri="{28A0092B-C50C-407E-A947-70E740481C1C}">
                <a14:useLocalDpi xmlns:a14="http://schemas.microsoft.com/office/drawing/2010/main" val="0"/>
              </a:ext>
            </a:extLst>
          </a:blip>
          <a:srcRect/>
          <a:stretch>
            <a:fillRect/>
          </a:stretch>
        </p:blipFill>
        <p:spPr bwMode="auto">
          <a:xfrm>
            <a:off x="0" y="2143125"/>
            <a:ext cx="1641475"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1640133" y="2120424"/>
            <a:ext cx="77724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2" name="Date Placeholder 3"/>
          <p:cNvSpPr>
            <a:spLocks noGrp="1"/>
          </p:cNvSpPr>
          <p:nvPr>
            <p:ph type="dt" sz="half" idx="10"/>
          </p:nvPr>
        </p:nvSpPr>
        <p:spPr>
          <a:xfrm>
            <a:off x="3576638" y="5853113"/>
            <a:ext cx="2133600" cy="365125"/>
          </a:xfrm>
        </p:spPr>
        <p:txBody>
          <a:bodyPr/>
          <a:lstStyle>
            <a:lvl1pPr algn="ctr">
              <a:defRPr>
                <a:latin typeface="Arial" panose="020B0604020202020204" pitchFamily="34" charset="0"/>
                <a:cs typeface="Arial" panose="020B0604020202020204" pitchFamily="34" charset="0"/>
              </a:defRPr>
            </a:lvl1pPr>
          </a:lstStyle>
          <a:p>
            <a:pPr>
              <a:defRPr/>
            </a:pPr>
            <a:fld id="{9FADBB29-8482-4209-A3F0-15F6D98F0DD8}" type="datetimeFigureOut">
              <a:rPr lang="en-US"/>
              <a:pPr>
                <a:defRPr/>
              </a:pPr>
              <a:t>2/27/2018</a:t>
            </a:fld>
            <a:endParaRPr lang="en-US" dirty="0"/>
          </a:p>
        </p:txBody>
      </p:sp>
      <p:sp>
        <p:nvSpPr>
          <p:cNvPr id="13" name="Slide Number Placeholder 5"/>
          <p:cNvSpPr>
            <a:spLocks noGrp="1"/>
          </p:cNvSpPr>
          <p:nvPr>
            <p:ph type="sldNum" sz="quarter" idx="11"/>
          </p:nvPr>
        </p:nvSpPr>
        <p:spPr>
          <a:xfrm>
            <a:off x="214313" y="6378575"/>
            <a:ext cx="2133600" cy="365125"/>
          </a:xfrm>
        </p:spPr>
        <p:txBody>
          <a:bodyPr/>
          <a:lstStyle>
            <a:lvl1pPr algn="l">
              <a:defRPr>
                <a:latin typeface="Arial" panose="020B0604020202020204" pitchFamily="34" charset="0"/>
                <a:cs typeface="Arial" panose="020B0604020202020204" pitchFamily="34" charset="0"/>
              </a:defRPr>
            </a:lvl1pPr>
          </a:lstStyle>
          <a:p>
            <a:pPr>
              <a:defRPr/>
            </a:pPr>
            <a:fld id="{E8FBF40F-BA7F-411D-A74A-41932F01737F}" type="slidenum">
              <a:rPr lang="en-US"/>
              <a:pPr>
                <a:defRPr/>
              </a:pPr>
              <a:t>‹#›</a:t>
            </a:fld>
            <a:endParaRPr lang="en-US" dirty="0"/>
          </a:p>
        </p:txBody>
      </p:sp>
    </p:spTree>
    <p:extLst>
      <p:ext uri="{BB962C8B-B14F-4D97-AF65-F5344CB8AC3E}">
        <p14:creationId xmlns:p14="http://schemas.microsoft.com/office/powerpoint/2010/main" val="1828022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p:nvSpPr>
        <p:spPr>
          <a:xfrm rot="10800000">
            <a:off x="1731963" y="2155825"/>
            <a:ext cx="7500937" cy="1214438"/>
          </a:xfrm>
          <a:prstGeom prst="rect">
            <a:avLst/>
          </a:prstGeom>
          <a:gradFill flip="none" rotWithShape="1">
            <a:gsLst>
              <a:gs pos="0">
                <a:schemeClr val="tx2">
                  <a:lumMod val="20000"/>
                  <a:lumOff val="80000"/>
                </a:schemeClr>
              </a:gs>
              <a:gs pos="50000">
                <a:schemeClr val="accent1">
                  <a:lumMod val="20000"/>
                  <a:lumOff val="80000"/>
                </a:schemeClr>
              </a:gs>
              <a:gs pos="100000">
                <a:schemeClr val="bg1">
                  <a:alpha val="0"/>
                </a:scheme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00">
              <a:defRPr/>
            </a:pPr>
            <a:endParaRPr lang="en-US">
              <a:solidFill>
                <a:prstClr val="white"/>
              </a:solidFill>
            </a:endParaRPr>
          </a:p>
        </p:txBody>
      </p:sp>
      <p:pic>
        <p:nvPicPr>
          <p:cNvPr id="5" name="Picture 8" descr="C:\Users\sahilmi\Pictures\line shadow.png"/>
          <p:cNvPicPr>
            <a:picLocks noChangeAspect="1" noChangeArrowheads="1"/>
          </p:cNvPicPr>
          <p:nvPr/>
        </p:nvPicPr>
        <p:blipFill>
          <a:blip r:embed="rId2">
            <a:extLst>
              <a:ext uri="{28A0092B-C50C-407E-A947-70E740481C1C}">
                <a14:useLocalDpi xmlns:a14="http://schemas.microsoft.com/office/drawing/2010/main" val="0"/>
              </a:ext>
            </a:extLst>
          </a:blip>
          <a:srcRect l="2817" t="23982" r="4286" b="74432"/>
          <a:stretch>
            <a:fillRect/>
          </a:stretch>
        </p:blipFill>
        <p:spPr bwMode="auto">
          <a:xfrm>
            <a:off x="1871663" y="6218238"/>
            <a:ext cx="5400675" cy="6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4"/>
          <p:cNvSpPr txBox="1">
            <a:spLocks noChangeArrowheads="1"/>
          </p:cNvSpPr>
          <p:nvPr/>
        </p:nvSpPr>
        <p:spPr bwMode="auto">
          <a:xfrm>
            <a:off x="2339975" y="6332538"/>
            <a:ext cx="46085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914400">
              <a:defRPr/>
            </a:pPr>
            <a:r>
              <a:rPr lang="id-ID" altLang="en-US" sz="1100" dirty="0">
                <a:solidFill>
                  <a:prstClr val="black"/>
                </a:solidFill>
                <a:latin typeface="Arial" charset="0"/>
              </a:rPr>
              <a:t>Direktorat Jenderal Bea dan Cukai</a:t>
            </a:r>
          </a:p>
          <a:p>
            <a:pPr algn="ctr" defTabSz="914400">
              <a:defRPr/>
            </a:pPr>
            <a:r>
              <a:rPr lang="id-ID" altLang="en-US" sz="1100" dirty="0">
                <a:solidFill>
                  <a:prstClr val="black"/>
                </a:solidFill>
                <a:latin typeface="Arial" charset="0"/>
              </a:rPr>
              <a:t>Kementerian Keuangan RI</a:t>
            </a:r>
            <a:endParaRPr lang="en-AU" altLang="en-US" sz="1100" dirty="0">
              <a:solidFill>
                <a:prstClr val="black"/>
              </a:solidFill>
              <a:latin typeface="Arial" charset="0"/>
            </a:endParaRPr>
          </a:p>
        </p:txBody>
      </p:sp>
      <p:pic>
        <p:nvPicPr>
          <p:cNvPr id="7" name="Picture 4" descr="C:\Users\sahilmi\Pictures\line shadow.png"/>
          <p:cNvPicPr>
            <a:picLocks noChangeAspect="1" noChangeArrowheads="1"/>
          </p:cNvPicPr>
          <p:nvPr/>
        </p:nvPicPr>
        <p:blipFill>
          <a:blip r:embed="rId3">
            <a:extLst>
              <a:ext uri="{28A0092B-C50C-407E-A947-70E740481C1C}">
                <a14:useLocalDpi xmlns:a14="http://schemas.microsoft.com/office/drawing/2010/main" val="0"/>
              </a:ext>
            </a:extLst>
          </a:blip>
          <a:srcRect l="74432" t="4286" r="23454" b="28152"/>
          <a:stretch>
            <a:fillRect/>
          </a:stretch>
        </p:blipFill>
        <p:spPr bwMode="auto">
          <a:xfrm>
            <a:off x="2867025" y="0"/>
            <a:ext cx="1428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588"/>
            <a:ext cx="2711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987675" cy="7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6238" y="2155825"/>
            <a:ext cx="7302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4"/>
          <p:cNvPicPr>
            <a:picLocks/>
          </p:cNvPicPr>
          <p:nvPr/>
        </p:nvPicPr>
        <p:blipFill>
          <a:blip r:embed="rId7">
            <a:extLst>
              <a:ext uri="{28A0092B-C50C-407E-A947-70E740481C1C}">
                <a14:useLocalDpi xmlns:a14="http://schemas.microsoft.com/office/drawing/2010/main" val="0"/>
              </a:ext>
            </a:extLst>
          </a:blip>
          <a:srcRect/>
          <a:stretch>
            <a:fillRect/>
          </a:stretch>
        </p:blipFill>
        <p:spPr bwMode="auto">
          <a:xfrm>
            <a:off x="0" y="2143125"/>
            <a:ext cx="1641475"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1"/>
          <p:cNvSpPr>
            <a:spLocks noGrp="1"/>
          </p:cNvSpPr>
          <p:nvPr>
            <p:ph type="ctrTitle"/>
          </p:nvPr>
        </p:nvSpPr>
        <p:spPr>
          <a:xfrm>
            <a:off x="1640133" y="2120424"/>
            <a:ext cx="77724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2" name="Date Placeholder 3"/>
          <p:cNvSpPr>
            <a:spLocks noGrp="1"/>
          </p:cNvSpPr>
          <p:nvPr>
            <p:ph type="dt" sz="half" idx="10"/>
          </p:nvPr>
        </p:nvSpPr>
        <p:spPr>
          <a:xfrm>
            <a:off x="3576638" y="5853113"/>
            <a:ext cx="2133600" cy="365125"/>
          </a:xfrm>
        </p:spPr>
        <p:txBody>
          <a:bodyPr/>
          <a:lstStyle>
            <a:lvl1pPr algn="ctr">
              <a:defRPr>
                <a:latin typeface="Arial" panose="020B0604020202020204" pitchFamily="34" charset="0"/>
                <a:cs typeface="Arial" panose="020B0604020202020204" pitchFamily="34" charset="0"/>
              </a:defRPr>
            </a:lvl1pPr>
          </a:lstStyle>
          <a:p>
            <a:pPr>
              <a:defRPr/>
            </a:pPr>
            <a:fld id="{9FADBB29-8482-4209-A3F0-15F6D98F0DD8}" type="datetimeFigureOut">
              <a:rPr lang="en-US">
                <a:solidFill>
                  <a:prstClr val="black">
                    <a:tint val="75000"/>
                  </a:prstClr>
                </a:solidFill>
              </a:rPr>
              <a:pPr>
                <a:defRPr/>
              </a:pPr>
              <a:t>2/27/2018</a:t>
            </a:fld>
            <a:endParaRPr lang="en-US" dirty="0">
              <a:solidFill>
                <a:prstClr val="black">
                  <a:tint val="75000"/>
                </a:prstClr>
              </a:solidFill>
            </a:endParaRPr>
          </a:p>
        </p:txBody>
      </p:sp>
      <p:sp>
        <p:nvSpPr>
          <p:cNvPr id="13" name="Slide Number Placeholder 5"/>
          <p:cNvSpPr>
            <a:spLocks noGrp="1"/>
          </p:cNvSpPr>
          <p:nvPr>
            <p:ph type="sldNum" sz="quarter" idx="11"/>
          </p:nvPr>
        </p:nvSpPr>
        <p:spPr>
          <a:xfrm>
            <a:off x="214313" y="6378575"/>
            <a:ext cx="2133600" cy="365125"/>
          </a:xfrm>
        </p:spPr>
        <p:txBody>
          <a:bodyPr/>
          <a:lstStyle>
            <a:lvl1pPr algn="l">
              <a:defRPr>
                <a:latin typeface="Arial" panose="020B0604020202020204" pitchFamily="34" charset="0"/>
                <a:cs typeface="Arial" panose="020B0604020202020204" pitchFamily="34" charset="0"/>
              </a:defRPr>
            </a:lvl1pPr>
          </a:lstStyle>
          <a:p>
            <a:pPr>
              <a:defRPr/>
            </a:pPr>
            <a:fld id="{E8FBF40F-BA7F-411D-A74A-41932F0173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14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819A61BB-348A-47CA-8A9D-B4F4A395BD59}"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8" name="TextBox 7"/>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9"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1022920" y="-99392"/>
            <a:ext cx="8229600" cy="1143000"/>
          </a:xfrm>
        </p:spPr>
        <p:txBody>
          <a:bodyPr>
            <a:normAutofit/>
          </a:bodyPr>
          <a:lstStyle>
            <a:lvl1pPr algn="l">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5" name="Content Placeholder 2"/>
          <p:cNvSpPr>
            <a:spLocks noGrp="1"/>
          </p:cNvSpPr>
          <p:nvPr>
            <p:ph idx="1"/>
          </p:nvPr>
        </p:nvSpPr>
        <p:spPr>
          <a:xfrm>
            <a:off x="457200" y="1268760"/>
            <a:ext cx="8229600" cy="45259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1266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022350" y="-100013"/>
            <a:ext cx="8229600" cy="1143001"/>
          </a:xfrm>
          <a:prstGeom prst="rect">
            <a:avLst/>
          </a:prstGeom>
        </p:spPr>
        <p:txBody>
          <a:bodyPr anchor="ctr">
            <a:normAutofit/>
          </a:bodyPr>
          <a:lst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a:defRPr/>
            </a:pPr>
            <a:r>
              <a:rPr lang="en-US">
                <a:solidFill>
                  <a:prstClr val="black"/>
                </a:solidFill>
              </a:rPr>
              <a:t>Click to edit Master title style</a:t>
            </a:r>
            <a:endParaRPr lang="en-US" dirty="0">
              <a:solidFill>
                <a:prstClr val="black"/>
              </a:solidFill>
            </a:endParaRPr>
          </a:p>
        </p:txBody>
      </p:sp>
      <p:cxnSp>
        <p:nvCxnSpPr>
          <p:cNvPr id="5" name="Straight Connector 4"/>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EE32A79E-8524-4A14-A731-DCBAC1A4B3A9}"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8" name="TextBox 7"/>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2"/>
          <p:cNvSpPr>
            <a:spLocks noGrp="1"/>
          </p:cNvSpPr>
          <p:nvPr>
            <p:ph type="body" idx="1"/>
          </p:nvPr>
        </p:nvSpPr>
        <p:spPr>
          <a:xfrm>
            <a:off x="827584" y="3140968"/>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9105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696A6328-6FF8-4180-9235-FEE7E625AE8B}"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9" name="TextBox 8"/>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10"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
          <p:cNvSpPr>
            <a:spLocks noGrp="1"/>
          </p:cNvSpPr>
          <p:nvPr>
            <p:ph type="title"/>
          </p:nvPr>
        </p:nvSpPr>
        <p:spPr>
          <a:xfrm>
            <a:off x="1022920" y="-99392"/>
            <a:ext cx="8229600" cy="1143000"/>
          </a:xfrm>
        </p:spPr>
        <p:txBody>
          <a:bodyPr>
            <a:normAutofit/>
          </a:bodyPr>
          <a:lstStyle>
            <a:lvl1pPr algn="l">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613642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456CA03E-8CA9-4C61-AF28-E781D93F3D87}"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11" name="TextBox 10"/>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itle 1"/>
          <p:cNvSpPr>
            <a:spLocks noGrp="1"/>
          </p:cNvSpPr>
          <p:nvPr>
            <p:ph type="title"/>
          </p:nvPr>
        </p:nvSpPr>
        <p:spPr>
          <a:xfrm>
            <a:off x="1022920" y="-99392"/>
            <a:ext cx="8229600" cy="1143000"/>
          </a:xfrm>
        </p:spPr>
        <p:txBody>
          <a:bodyPr>
            <a:normAutofit/>
          </a:bodyPr>
          <a:lstStyle>
            <a:lvl1pPr algn="l">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317387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1104F347-CD09-40B1-B982-1A05807D7409}"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7" name="TextBox 6"/>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8"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1022920" y="-99392"/>
            <a:ext cx="8229600" cy="1143000"/>
          </a:xfrm>
        </p:spPr>
        <p:txBody>
          <a:bodyPr>
            <a:normAutofit/>
          </a:bodyPr>
          <a:lstStyle>
            <a:lvl1pPr algn="l">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31010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14C0BDCC-809D-48DD-BDD4-F00D19388DFA}"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7" name="TextBox 6"/>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8"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1022920" y="-99392"/>
            <a:ext cx="8229600" cy="1143000"/>
          </a:xfrm>
        </p:spPr>
        <p:txBody>
          <a:bodyPr>
            <a:normAutofit/>
          </a:bodyPr>
          <a:lstStyle>
            <a:lvl1pPr algn="l">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3411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AC224A-AB76-4753-BDB3-3BEB947C2FD5}" type="datetime1">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238478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E653E7D2-F464-49D7-9173-EAB8B788245A}"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9" name="TextBox 8"/>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10"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6" name="Content Placeholder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0489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B5EEDFF6-B412-4223-B9C6-7297EE1530A7}"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9" name="TextBox 8"/>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10"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6"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7" name="Text Placeholder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01215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1022350" y="-100013"/>
            <a:ext cx="8229600" cy="1143001"/>
          </a:xfrm>
          <a:prstGeom prst="rect">
            <a:avLst/>
          </a:prstGeom>
        </p:spPr>
        <p:txBody>
          <a:bodyPr anchor="ctr">
            <a:normAutofit/>
          </a:bodyPr>
          <a:lst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a:defRPr/>
            </a:pPr>
            <a:r>
              <a:rPr lang="en-US" dirty="0">
                <a:solidFill>
                  <a:prstClr val="black"/>
                </a:solidFill>
              </a:rPr>
              <a:t>Click to edit Master title style</a:t>
            </a:r>
          </a:p>
        </p:txBody>
      </p:sp>
      <p:cxnSp>
        <p:nvCxnSpPr>
          <p:cNvPr id="5" name="Straight Connector 4"/>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0B317692-A657-41BD-9DDA-7FB6A30C7A24}"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8" name="TextBox 7"/>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Vertical Text Placeholder 2"/>
          <p:cNvSpPr>
            <a:spLocks noGrp="1"/>
          </p:cNvSpPr>
          <p:nvPr>
            <p:ph type="body" orient="vert" idx="1"/>
          </p:nvPr>
        </p:nvSpPr>
        <p:spPr>
          <a:xfrm>
            <a:off x="457200" y="1600200"/>
            <a:ext cx="8229600" cy="4525963"/>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65158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376988"/>
            <a:ext cx="9144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1022350" y="-100013"/>
            <a:ext cx="8229600" cy="1143001"/>
          </a:xfrm>
          <a:prstGeom prst="rect">
            <a:avLst/>
          </a:prstGeom>
        </p:spPr>
        <p:txBody>
          <a:bodyPr anchor="ctr">
            <a:normAutofit/>
          </a:bodyPr>
          <a:lstStyle>
            <a:lvl1pPr algn="l"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pPr>
              <a:defRPr/>
            </a:pPr>
            <a:r>
              <a:rPr lang="en-US" dirty="0">
                <a:solidFill>
                  <a:prstClr val="black"/>
                </a:solidFill>
              </a:rPr>
              <a:t>Click to edit Master title style</a:t>
            </a:r>
          </a:p>
        </p:txBody>
      </p:sp>
      <p:cxnSp>
        <p:nvCxnSpPr>
          <p:cNvPr id="6" name="Straight Connector 5"/>
          <p:cNvCxnSpPr/>
          <p:nvPr/>
        </p:nvCxnSpPr>
        <p:spPr>
          <a:xfrm rot="5400000">
            <a:off x="642937" y="500063"/>
            <a:ext cx="71437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15888"/>
            <a:ext cx="871537"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5"/>
          <p:cNvSpPr txBox="1">
            <a:spLocks/>
          </p:cNvSpPr>
          <p:nvPr/>
        </p:nvSpPr>
        <p:spPr>
          <a:xfrm>
            <a:off x="214313" y="6381750"/>
            <a:ext cx="2133600" cy="365125"/>
          </a:xfrm>
          <a:prstGeom prst="rect">
            <a:avLst/>
          </a:prstGeom>
        </p:spPr>
        <p:txBody>
          <a:bodyPr anchor="ctr"/>
          <a:lstStyle>
            <a:defPPr>
              <a:defRPr lang="en-US"/>
            </a:defPPr>
            <a:lvl1pPr marL="0" algn="r"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fld id="{9092F99D-F4EF-423A-86BF-90889E564642}" type="slidenum">
              <a:rPr lang="en-US" smtClean="0">
                <a:solidFill>
                  <a:prstClr val="black">
                    <a:tint val="75000"/>
                  </a:prstClr>
                </a:solidFill>
              </a:rPr>
              <a:pPr algn="l">
                <a:defRPr/>
              </a:pPr>
              <a:t>‹#›</a:t>
            </a:fld>
            <a:endParaRPr lang="en-US" dirty="0">
              <a:solidFill>
                <a:prstClr val="black">
                  <a:tint val="75000"/>
                </a:prstClr>
              </a:solidFill>
            </a:endParaRPr>
          </a:p>
        </p:txBody>
      </p:sp>
      <p:sp>
        <p:nvSpPr>
          <p:cNvPr id="9" name="TextBox 8"/>
          <p:cNvSpPr txBox="1"/>
          <p:nvPr/>
        </p:nvSpPr>
        <p:spPr>
          <a:xfrm>
            <a:off x="6572250" y="6400800"/>
            <a:ext cx="2249488" cy="415925"/>
          </a:xfrm>
          <a:prstGeom prst="rect">
            <a:avLst/>
          </a:prstGeom>
          <a:noFill/>
        </p:spPr>
        <p:txBody>
          <a:bodyPr wrap="none">
            <a:spAutoFit/>
          </a:bodyPr>
          <a:lstStyle/>
          <a:p>
            <a:pPr defTabSz="914400">
              <a:defRPr/>
            </a:pPr>
            <a:r>
              <a:rPr lang="id-ID" sz="1050" dirty="0">
                <a:solidFill>
                  <a:prstClr val="white"/>
                </a:solidFill>
                <a:latin typeface="Arial" panose="020B0604020202020204" pitchFamily="34" charset="0"/>
                <a:cs typeface="Arial" panose="020B0604020202020204" pitchFamily="34" charset="0"/>
              </a:rPr>
              <a:t>Direktorat Jenderal Bea dan Cukai</a:t>
            </a:r>
          </a:p>
          <a:p>
            <a:pPr defTabSz="914400">
              <a:defRPr/>
            </a:pPr>
            <a:r>
              <a:rPr lang="id-ID" sz="1050" dirty="0">
                <a:solidFill>
                  <a:prstClr val="white"/>
                </a:solidFill>
                <a:latin typeface="Arial" panose="020B0604020202020204" pitchFamily="34" charset="0"/>
                <a:cs typeface="Arial" panose="020B0604020202020204" pitchFamily="34" charset="0"/>
              </a:rPr>
              <a:t>Kementerian Keuangan RI</a:t>
            </a:r>
          </a:p>
        </p:txBody>
      </p:sp>
      <p:pic>
        <p:nvPicPr>
          <p:cNvPr id="10"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5" y="6300788"/>
            <a:ext cx="9144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p:cNvPicPr preferRelativeResize="0">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7920037"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lvl1pPr>
              <a:defRPr>
                <a:latin typeface="Arial" panose="020B0604020202020204" pitchFamily="34" charset="0"/>
                <a:ea typeface="Adobe Song Std L" pitchFamily="18" charset="-128"/>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938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A3798-52A2-4BC1-80D9-24A3CD3A5B4A}" type="datetimeFigureOut">
              <a:rPr lang="id-ID" smtClean="0"/>
              <a:t>27/02/2018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AA816A3-89B9-43D6-BA86-1706FC165709}" type="slidenum">
              <a:rPr lang="id-ID" smtClean="0"/>
              <a:t>‹#›</a:t>
            </a:fld>
            <a:endParaRPr lang="id-ID"/>
          </a:p>
        </p:txBody>
      </p:sp>
    </p:spTree>
    <p:extLst>
      <p:ext uri="{BB962C8B-B14F-4D97-AF65-F5344CB8AC3E}">
        <p14:creationId xmlns:p14="http://schemas.microsoft.com/office/powerpoint/2010/main" val="9226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6DCCEC-4F94-44AC-98D3-3C942C2E83CB}" type="datetime1">
              <a:rPr lang="id-ID" smtClean="0"/>
              <a:t>27/02/2018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48880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9205FD-50EC-45E5-9DBE-EF816B2CDD9E}" type="datetime1">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424912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F4FEBE-11DB-401E-BC0D-F76CCEB8E358}" type="datetime1">
              <a:rPr lang="id-ID" smtClean="0"/>
              <a:t>27/02/2018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66272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48C45B-AD6D-4248-A782-E34091F77F51}" type="datetime1">
              <a:rPr lang="id-ID" smtClean="0"/>
              <a:t>27/02/2018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360444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EBFA0-C04F-49E5-99FB-A8777CAA9572}" type="datetime1">
              <a:rPr lang="id-ID" smtClean="0"/>
              <a:t>27/02/2018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6462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65F4F3-FBE3-4E60-B8CF-C9285EA190D5}" type="datetime1">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245315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25E7B3-E844-4883-A33E-2F571FFCB82E}" type="datetime1">
              <a:rPr lang="id-ID" smtClean="0"/>
              <a:t>27/02/2018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0CF7BD-2399-4AF4-9F25-6FC941B4C288}" type="slidenum">
              <a:rPr lang="id-ID" smtClean="0"/>
              <a:t>‹#›</a:t>
            </a:fld>
            <a:endParaRPr lang="id-ID"/>
          </a:p>
        </p:txBody>
      </p:sp>
    </p:spTree>
    <p:extLst>
      <p:ext uri="{BB962C8B-B14F-4D97-AF65-F5344CB8AC3E}">
        <p14:creationId xmlns:p14="http://schemas.microsoft.com/office/powerpoint/2010/main" val="312778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image" Target="../media/image9.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presentationgo.com/" TargetMode="External"/><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94000">
              <a:schemeClr val="accent1">
                <a:lumMod val="20000"/>
                <a:lumOff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B80BF-653B-4B3B-BA0C-BA075967B159}" type="datetime1">
              <a:rPr lang="id-ID" smtClean="0"/>
              <a:t>27/02/2018</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CF7BD-2399-4AF4-9F25-6FC941B4C288}" type="slidenum">
              <a:rPr lang="id-ID" smtClean="0"/>
              <a:t>‹#›</a:t>
            </a:fld>
            <a:endParaRPr lang="id-ID"/>
          </a:p>
        </p:txBody>
      </p:sp>
    </p:spTree>
    <p:extLst>
      <p:ext uri="{BB962C8B-B14F-4D97-AF65-F5344CB8AC3E}">
        <p14:creationId xmlns:p14="http://schemas.microsoft.com/office/powerpoint/2010/main" val="482996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914400">
              <a:defRPr/>
            </a:pPr>
            <a:fld id="{1B41E2B5-D0CC-4158-8787-D3C8BB7E0571}" type="datetimeFigureOut">
              <a:rPr lang="en-US">
                <a:solidFill>
                  <a:prstClr val="black">
                    <a:tint val="75000"/>
                  </a:prstClr>
                </a:solidFill>
              </a:rPr>
              <a:pPr defTabSz="914400">
                <a:defRPr/>
              </a:pPr>
              <a:t>2/27/2018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914400">
              <a:defRPr/>
            </a:pPr>
            <a:fld id="{1EDEF347-7597-4F5C-9553-8D6E53F959F4}" type="slidenum">
              <a:rPr lang="en-US">
                <a:solidFill>
                  <a:prstClr val="black">
                    <a:tint val="75000"/>
                  </a:prstClr>
                </a:solidFill>
              </a:rPr>
              <a:pPr defTabSz="914400">
                <a:defRPr/>
              </a:pPr>
              <a:t>‹#›</a:t>
            </a:fld>
            <a:endParaRPr lang="en-US">
              <a:solidFill>
                <a:prstClr val="black">
                  <a:tint val="75000"/>
                </a:prstClr>
              </a:solidFill>
            </a:endParaRPr>
          </a:p>
        </p:txBody>
      </p:sp>
    </p:spTree>
    <p:extLst>
      <p:ext uri="{BB962C8B-B14F-4D97-AF65-F5344CB8AC3E}">
        <p14:creationId xmlns:p14="http://schemas.microsoft.com/office/powerpoint/2010/main" val="9866894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700"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defTabSz="914400">
              <a:defRPr/>
            </a:pPr>
            <a:endParaRPr lang="en-US" sz="3200" spc="150" dirty="0">
              <a:solidFill>
                <a:prstClr val="white">
                  <a:lumMod val="75000"/>
                </a:prstClr>
              </a:solidFill>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a:solidFill>
                <a:prstClr val="white"/>
              </a:solidFill>
            </a:endParaRPr>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pPr defTabSz="914400"/>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pPr defTabSz="914400"/>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2"/>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pPr defTabSz="914400"/>
            <a:r>
              <a:rPr lang="en-US" sz="1100" dirty="0">
                <a:solidFill>
                  <a:srgbClr val="555555"/>
                </a:solidFill>
                <a:latin typeface="Open Sans" panose="020B0606030504020204" pitchFamily="34" charset="0"/>
              </a:rPr>
              <a:t>© </a:t>
            </a:r>
            <a:r>
              <a:rPr lang="en-US" sz="1100" dirty="0">
                <a:solidFill>
                  <a:srgbClr val="A5CD28"/>
                </a:solidFill>
                <a:latin typeface="Open Sans" panose="020B0606030504020204" pitchFamily="34" charset="0"/>
                <a:hlinkClick r:id="rId3" tooltip="PresentationGo!"/>
              </a:rPr>
              <a:t>presentationgo.com</a:t>
            </a:r>
            <a:endParaRPr lang="en-US" sz="1100" dirty="0">
              <a:solidFill>
                <a:prstClr val="black"/>
              </a:solidFill>
            </a:endParaRPr>
          </a:p>
        </p:txBody>
      </p:sp>
    </p:spTree>
    <p:extLst>
      <p:ext uri="{BB962C8B-B14F-4D97-AF65-F5344CB8AC3E}">
        <p14:creationId xmlns:p14="http://schemas.microsoft.com/office/powerpoint/2010/main" val="619623278"/>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algn="ctr" defTabSz="914400">
              <a:defRPr/>
            </a:pPr>
            <a:r>
              <a:rPr lang="en-US" sz="3200" dirty="0">
                <a:solidFill>
                  <a:prstClr val="white">
                    <a:lumMod val="75000"/>
                  </a:prstClr>
                </a:solidFill>
              </a:rPr>
              <a:t>www.</a:t>
            </a:r>
            <a:r>
              <a:rPr lang="en-US" sz="3200" dirty="0">
                <a:solidFill>
                  <a:prstClr val="black">
                    <a:lumMod val="85000"/>
                    <a:lumOff val="15000"/>
                  </a:prstClr>
                </a:solidFill>
              </a:rPr>
              <a:t>presentationgo</a:t>
            </a:r>
            <a:r>
              <a:rPr lang="en-US" sz="3200" dirty="0">
                <a:solidFill>
                  <a:prstClr val="white">
                    <a:lumMod val="75000"/>
                  </a:prstClr>
                </a:solidFill>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00"/>
            <a:endParaRPr lang="en-US">
              <a:solidFill>
                <a:prstClr val="white"/>
              </a:solidFill>
            </a:endParaRPr>
          </a:p>
        </p:txBody>
      </p:sp>
      <p:sp>
        <p:nvSpPr>
          <p:cNvPr id="7" name="Rectangle 6"/>
          <p:cNvSpPr/>
          <p:nvPr userDrawn="1"/>
        </p:nvSpPr>
        <p:spPr>
          <a:xfrm>
            <a:off x="-88899" y="6959601"/>
            <a:ext cx="1625766" cy="261610"/>
          </a:xfrm>
          <a:prstGeom prst="rect">
            <a:avLst/>
          </a:prstGeom>
        </p:spPr>
        <p:txBody>
          <a:bodyPr wrap="none">
            <a:spAutoFit/>
          </a:bodyPr>
          <a:lstStyle/>
          <a:p>
            <a:pPr defTabSz="914400"/>
            <a:r>
              <a:rPr lang="en-US" sz="1100" dirty="0">
                <a:solidFill>
                  <a:srgbClr val="555555"/>
                </a:solidFill>
                <a:latin typeface="Open Sans" panose="020B0606030504020204" pitchFamily="34" charset="0"/>
              </a:rPr>
              <a:t>© </a:t>
            </a:r>
            <a:r>
              <a:rPr lang="en-US" sz="1100" dirty="0">
                <a:solidFill>
                  <a:srgbClr val="A5CD28"/>
                </a:solidFill>
                <a:latin typeface="Open Sans" panose="020B0606030504020204" pitchFamily="34" charset="0"/>
                <a:hlinkClick r:id="rId2" tooltip="PresentationGo!"/>
              </a:rPr>
              <a:t>presentationgo.com</a:t>
            </a:r>
            <a:endParaRPr lang="en-US" sz="1100" dirty="0">
              <a:solidFill>
                <a:prstClr val="black"/>
              </a:solidFill>
            </a:endParaRPr>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pPr defTabSz="914400"/>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pPr defTabSz="914400"/>
              <a:r>
                <a:rPr lang="en-US" sz="10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3679711840"/>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6725" y="5931921"/>
            <a:ext cx="4572000" cy="461665"/>
          </a:xfrm>
          <a:prstGeom prst="rect">
            <a:avLst/>
          </a:prstGeom>
        </p:spPr>
        <p:txBody>
          <a:bodyPr>
            <a:spAutoFit/>
          </a:bodyPr>
          <a:lstStyle/>
          <a:p>
            <a:pPr algn="ctr"/>
            <a:endParaRPr lang="en-U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en-US" sz="12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Direktorat</a:t>
            </a:r>
            <a:r>
              <a:rPr lang="en-U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Audit </a:t>
            </a:r>
            <a:r>
              <a:rPr lang="en-US" sz="12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Kepabeanan</a:t>
            </a:r>
            <a:r>
              <a:rPr lang="en-U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12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12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Cukai</a:t>
            </a:r>
            <a:endParaRPr lang="en-U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6" name="Picture 2" descr="https://www.ipfw.edu/dotAsset/8bd267bd-44ed-46a2-878f-a4d6905a23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5875" y="3366655"/>
            <a:ext cx="2779625" cy="2565266"/>
          </a:xfrm>
          <a:prstGeom prst="rect">
            <a:avLst/>
          </a:prstGeom>
          <a:noFill/>
          <a:extLst>
            <a:ext uri="{909E8E84-426E-40DD-AFC4-6F175D3DCCD1}">
              <a14:hiddenFill xmlns:a14="http://schemas.microsoft.com/office/drawing/2010/main">
                <a:solidFill>
                  <a:srgbClr val="FFFFFF"/>
                </a:solidFill>
              </a14:hiddenFill>
            </a:ext>
          </a:extLst>
        </p:spPr>
      </p:pic>
      <p:sp>
        <p:nvSpPr>
          <p:cNvPr id="5" name="Shape 832"/>
          <p:cNvSpPr/>
          <p:nvPr/>
        </p:nvSpPr>
        <p:spPr>
          <a:xfrm>
            <a:off x="1672014" y="2302995"/>
            <a:ext cx="6567129" cy="97872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p>
            <a:pPr algn="ctr" defTabSz="914400">
              <a:lnSpc>
                <a:spcPct val="90000"/>
              </a:lnSpc>
              <a:defRPr sz="3600" i="1">
                <a:effectLst>
                  <a:outerShdw blurRad="38100" dist="19050" dir="2700000" rotWithShape="0">
                    <a:srgbClr val="000000">
                      <a:alpha val="40000"/>
                    </a:srgbClr>
                  </a:outerShdw>
                </a:effectLst>
                <a:latin typeface="Calibri Light"/>
                <a:ea typeface="Calibri Light"/>
                <a:cs typeface="Calibri Light"/>
                <a:sym typeface="Calibri Light"/>
              </a:defRPr>
            </a:pPr>
            <a:r>
              <a:rPr lang="en-US" sz="3200" b="1" i="0"/>
              <a:t> </a:t>
            </a:r>
            <a:r>
              <a:rPr sz="3200" b="1" i="0"/>
              <a:t>Audit  Kepabeanan</a:t>
            </a:r>
            <a:endParaRPr sz="3200" b="1" i="0" dirty="0"/>
          </a:p>
          <a:p>
            <a:pPr algn="ctr" defTabSz="914400">
              <a:lnSpc>
                <a:spcPct val="90000"/>
              </a:lnSpc>
              <a:defRPr sz="3600" i="1">
                <a:effectLst>
                  <a:outerShdw blurRad="38100" dist="19050" dir="2700000" rotWithShape="0">
                    <a:srgbClr val="000000">
                      <a:alpha val="40000"/>
                    </a:srgbClr>
                  </a:outerShdw>
                </a:effectLst>
                <a:latin typeface="Calibri Light"/>
                <a:ea typeface="Calibri Light"/>
                <a:cs typeface="Calibri Light"/>
                <a:sym typeface="Calibri Light"/>
              </a:defRPr>
            </a:pPr>
            <a:r>
              <a:rPr sz="3200" b="1" i="0"/>
              <a:t> </a:t>
            </a:r>
            <a:r>
              <a:rPr lang="id-ID" sz="2800" b="1" i="1"/>
              <a:t>User </a:t>
            </a:r>
            <a:r>
              <a:rPr lang="id-ID" sz="2800" b="1" i="1" dirty="0"/>
              <a:t>Specified Duty Free Scheme </a:t>
            </a:r>
            <a:r>
              <a:rPr lang="id-ID" sz="2800" b="1" i="0" dirty="0"/>
              <a:t>(USDFS)</a:t>
            </a:r>
            <a:endParaRPr sz="2800" b="1" i="0" dirty="0"/>
          </a:p>
        </p:txBody>
      </p:sp>
    </p:spTree>
    <p:extLst>
      <p:ext uri="{BB962C8B-B14F-4D97-AF65-F5344CB8AC3E}">
        <p14:creationId xmlns:p14="http://schemas.microsoft.com/office/powerpoint/2010/main" val="379126911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990" y="2437881"/>
            <a:ext cx="932688" cy="1018413"/>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4815" t="14212" r="24102" b="14212"/>
          <a:stretch/>
        </p:blipFill>
        <p:spPr>
          <a:xfrm>
            <a:off x="7269019" y="2437881"/>
            <a:ext cx="1089891" cy="101841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41534" t="7777" r="53386" b="85741"/>
          <a:stretch/>
        </p:blipFill>
        <p:spPr>
          <a:xfrm>
            <a:off x="734390" y="4889500"/>
            <a:ext cx="274320" cy="266700"/>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17549" t="7407" r="77231" b="86112"/>
          <a:stretch/>
        </p:blipFill>
        <p:spPr>
          <a:xfrm>
            <a:off x="746909" y="5156200"/>
            <a:ext cx="261801" cy="247650"/>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17690" t="22963" r="77372" b="70370"/>
          <a:stretch/>
        </p:blipFill>
        <p:spPr>
          <a:xfrm>
            <a:off x="724462" y="5378450"/>
            <a:ext cx="260973" cy="357617"/>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5828" t="7292" r="89211" b="85417"/>
          <a:stretch/>
        </p:blipFill>
        <p:spPr>
          <a:xfrm>
            <a:off x="706126" y="5736067"/>
            <a:ext cx="317500" cy="247650"/>
          </a:xfrm>
          <a:prstGeom prst="rect">
            <a:avLst/>
          </a:prstGeom>
        </p:spPr>
      </p:pic>
      <p:sp>
        <p:nvSpPr>
          <p:cNvPr id="11" name="TextBox 10"/>
          <p:cNvSpPr txBox="1"/>
          <p:nvPr/>
        </p:nvSpPr>
        <p:spPr>
          <a:xfrm>
            <a:off x="962990" y="4836919"/>
            <a:ext cx="1541961" cy="369332"/>
          </a:xfrm>
          <a:prstGeom prst="rect">
            <a:avLst/>
          </a:prstGeom>
          <a:noFill/>
        </p:spPr>
        <p:txBody>
          <a:bodyPr wrap="none" rtlCol="0">
            <a:spAutoFit/>
          </a:bodyPr>
          <a:lstStyle/>
          <a:p>
            <a:r>
              <a:rPr lang="id-ID" dirty="0"/>
              <a:t>@kemenkeuRI</a:t>
            </a:r>
          </a:p>
        </p:txBody>
      </p:sp>
      <p:sp>
        <p:nvSpPr>
          <p:cNvPr id="12" name="TextBox 11"/>
          <p:cNvSpPr txBox="1"/>
          <p:nvPr/>
        </p:nvSpPr>
        <p:spPr>
          <a:xfrm>
            <a:off x="962989" y="5098278"/>
            <a:ext cx="1541961" cy="369332"/>
          </a:xfrm>
          <a:prstGeom prst="rect">
            <a:avLst/>
          </a:prstGeom>
          <a:noFill/>
        </p:spPr>
        <p:txBody>
          <a:bodyPr wrap="none" rtlCol="0">
            <a:spAutoFit/>
          </a:bodyPr>
          <a:lstStyle/>
          <a:p>
            <a:r>
              <a:rPr lang="id-ID" dirty="0"/>
              <a:t>@kemenkeuRI</a:t>
            </a:r>
          </a:p>
        </p:txBody>
      </p:sp>
      <p:sp>
        <p:nvSpPr>
          <p:cNvPr id="13" name="TextBox 12"/>
          <p:cNvSpPr txBox="1"/>
          <p:nvPr/>
        </p:nvSpPr>
        <p:spPr>
          <a:xfrm>
            <a:off x="958335" y="5385293"/>
            <a:ext cx="1541961" cy="369332"/>
          </a:xfrm>
          <a:prstGeom prst="rect">
            <a:avLst/>
          </a:prstGeom>
          <a:noFill/>
        </p:spPr>
        <p:txBody>
          <a:bodyPr wrap="none" rtlCol="0">
            <a:spAutoFit/>
          </a:bodyPr>
          <a:lstStyle/>
          <a:p>
            <a:r>
              <a:rPr lang="id-ID" dirty="0"/>
              <a:t>@kemenkeuRI</a:t>
            </a:r>
          </a:p>
        </p:txBody>
      </p:sp>
      <p:sp>
        <p:nvSpPr>
          <p:cNvPr id="14" name="TextBox 13"/>
          <p:cNvSpPr txBox="1"/>
          <p:nvPr/>
        </p:nvSpPr>
        <p:spPr>
          <a:xfrm>
            <a:off x="958335" y="5665947"/>
            <a:ext cx="2703369" cy="369332"/>
          </a:xfrm>
          <a:prstGeom prst="rect">
            <a:avLst/>
          </a:prstGeom>
          <a:noFill/>
        </p:spPr>
        <p:txBody>
          <a:bodyPr wrap="none" rtlCol="0">
            <a:spAutoFit/>
          </a:bodyPr>
          <a:lstStyle/>
          <a:p>
            <a:r>
              <a:rPr lang="id-ID" dirty="0"/>
              <a:t>@KementerianKeuanganRI</a:t>
            </a:r>
          </a:p>
        </p:txBody>
      </p:sp>
      <p:sp>
        <p:nvSpPr>
          <p:cNvPr id="4" name="TextBox 3"/>
          <p:cNvSpPr txBox="1"/>
          <p:nvPr/>
        </p:nvSpPr>
        <p:spPr>
          <a:xfrm>
            <a:off x="2947808" y="2556698"/>
            <a:ext cx="2977097" cy="646331"/>
          </a:xfrm>
          <a:prstGeom prst="rect">
            <a:avLst/>
          </a:prstGeom>
          <a:noFill/>
        </p:spPr>
        <p:txBody>
          <a:bodyPr wrap="none" rtlCol="0">
            <a:spAutoFit/>
          </a:bodyPr>
          <a:lstStyle/>
          <a:p>
            <a:r>
              <a:rPr lang="id-ID" sz="3600" b="1" dirty="0"/>
              <a:t>TERIMA KASIH</a:t>
            </a:r>
          </a:p>
        </p:txBody>
      </p:sp>
      <p:grpSp>
        <p:nvGrpSpPr>
          <p:cNvPr id="15" name="Group 14"/>
          <p:cNvGrpSpPr/>
          <p:nvPr/>
        </p:nvGrpSpPr>
        <p:grpSpPr>
          <a:xfrm>
            <a:off x="2310019" y="3334078"/>
            <a:ext cx="4264297" cy="45721"/>
            <a:chOff x="2123446" y="1214838"/>
            <a:chExt cx="4264297" cy="45721"/>
          </a:xfrm>
        </p:grpSpPr>
        <p:sp>
          <p:nvSpPr>
            <p:cNvPr id="16" name="Rectangle 15"/>
            <p:cNvSpPr/>
            <p:nvPr/>
          </p:nvSpPr>
          <p:spPr>
            <a:xfrm>
              <a:off x="3540036" y="1214838"/>
              <a:ext cx="1419497" cy="45719"/>
            </a:xfrm>
            <a:prstGeom prst="rect">
              <a:avLst/>
            </a:prstGeom>
            <a:solidFill>
              <a:srgbClr val="669966"/>
            </a:solidFill>
            <a:ln>
              <a:solidFill>
                <a:srgbClr val="66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4968246" y="1214840"/>
              <a:ext cx="1419497" cy="45719"/>
            </a:xfrm>
            <a:prstGeom prst="rect">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123446" y="1214840"/>
              <a:ext cx="1419497" cy="45719"/>
            </a:xfrm>
            <a:prstGeom prst="rect">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36011138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withEffect">
                                  <p:stCondLst>
                                    <p:cond delay="0"/>
                                  </p:stCondLst>
                                  <p:iterate type="lt">
                                    <p:tmPct val="4000"/>
                                  </p:iterate>
                                  <p:childTnLst>
                                    <p:set>
                                      <p:cBhvr override="childStyle">
                                        <p:cTn id="6" dur="1000" fill="hold"/>
                                        <p:tgtEl>
                                          <p:spTgt spid="4"/>
                                        </p:tgtEl>
                                        <p:attrNameLst>
                                          <p:attrName>style.color</p:attrName>
                                        </p:attrNameLst>
                                      </p:cBhvr>
                                      <p:to>
                                        <p:clrVal>
                                          <a:schemeClr val="accent2"/>
                                        </p:clrVal>
                                      </p:to>
                                    </p:set>
                                    <p:set>
                                      <p:cBhvr>
                                        <p:cTn id="7" dur="1000" fill="hold"/>
                                        <p:tgtEl>
                                          <p:spTgt spid="4"/>
                                        </p:tgtEl>
                                        <p:attrNameLst>
                                          <p:attrName>fillcolor</p:attrName>
                                        </p:attrNameLst>
                                      </p:cBhvr>
                                      <p:to>
                                        <p:clrVal>
                                          <a:schemeClr val="accent2"/>
                                        </p:clrVal>
                                      </p:to>
                                    </p:set>
                                    <p:set>
                                      <p:cBhvr>
                                        <p:cTn id="8" dur="10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920" y="16519"/>
            <a:ext cx="8229600" cy="886792"/>
          </a:xfrm>
        </p:spPr>
        <p:txBody>
          <a:bodyPr/>
          <a:lstStyle/>
          <a:p>
            <a:r>
              <a:rPr lang="en-US" b="1" dirty="0" err="1">
                <a:solidFill>
                  <a:schemeClr val="tx2">
                    <a:lumMod val="60000"/>
                    <a:lumOff val="40000"/>
                  </a:schemeClr>
                </a:solidFill>
              </a:rPr>
              <a:t>Dasar</a:t>
            </a:r>
            <a:r>
              <a:rPr lang="en-US" b="1" dirty="0">
                <a:solidFill>
                  <a:schemeClr val="tx2">
                    <a:lumMod val="60000"/>
                    <a:lumOff val="40000"/>
                  </a:schemeClr>
                </a:solidFill>
              </a:rPr>
              <a:t> </a:t>
            </a:r>
            <a:r>
              <a:rPr lang="en-US" b="1" dirty="0" err="1">
                <a:solidFill>
                  <a:schemeClr val="tx2">
                    <a:lumMod val="60000"/>
                    <a:lumOff val="40000"/>
                  </a:schemeClr>
                </a:solidFill>
              </a:rPr>
              <a:t>Hukum</a:t>
            </a:r>
            <a:endParaRPr lang="en-US" b="1" dirty="0">
              <a:solidFill>
                <a:schemeClr val="tx2">
                  <a:lumMod val="60000"/>
                  <a:lumOff val="40000"/>
                </a:schemeClr>
              </a:solidFill>
            </a:endParaRPr>
          </a:p>
        </p:txBody>
      </p:sp>
      <p:pic>
        <p:nvPicPr>
          <p:cNvPr id="4098" name="Picture 2" descr="http://www.focolare.org/usa/files/2013/05/La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4425" y="-1"/>
            <a:ext cx="1479576" cy="163561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6964" y="787400"/>
            <a:ext cx="7910233" cy="5355312"/>
          </a:xfrm>
          <a:prstGeom prst="rect">
            <a:avLst/>
          </a:prstGeom>
          <a:noFill/>
        </p:spPr>
        <p:txBody>
          <a:bodyPr wrap="square" rtlCol="0">
            <a:spAutoFit/>
          </a:bodyPr>
          <a:lstStyle/>
          <a:p>
            <a:pPr lvl="0" algn="ctr"/>
            <a:endParaRPr lang="id-ID" b="1"/>
          </a:p>
          <a:p>
            <a:pPr lvl="0" algn="ctr"/>
            <a:endParaRPr lang="id-ID" b="1" dirty="0"/>
          </a:p>
          <a:p>
            <a:pPr lvl="0" algn="ctr"/>
            <a:r>
              <a:rPr lang="id-ID" b="1"/>
              <a:t>1. Undang-Undang Nomor 17 Tahun 2006 </a:t>
            </a:r>
          </a:p>
          <a:p>
            <a:pPr lvl="0" algn="ctr"/>
            <a:r>
              <a:rPr lang="id-ID" b="1"/>
              <a:t>Tentang </a:t>
            </a:r>
          </a:p>
          <a:p>
            <a:pPr lvl="0" algn="ctr"/>
            <a:r>
              <a:rPr lang="id-ID"/>
              <a:t>Perubahan Atas Undang-Undang Nomor 10 Tahun 1995 Tentang Kepabeanan</a:t>
            </a:r>
          </a:p>
          <a:p>
            <a:pPr lvl="0" algn="ctr"/>
            <a:endParaRPr lang="id-ID" b="1"/>
          </a:p>
          <a:p>
            <a:pPr lvl="0" algn="ctr"/>
            <a:r>
              <a:rPr lang="id-ID" b="1"/>
              <a:t>2. </a:t>
            </a:r>
            <a:r>
              <a:rPr lang="en-US" b="1"/>
              <a:t>Peraturan </a:t>
            </a:r>
            <a:r>
              <a:rPr lang="id-ID" b="1" dirty="0"/>
              <a:t>Menteri Keuangan Nomor 31/PMK.010/2017 </a:t>
            </a:r>
          </a:p>
          <a:p>
            <a:pPr lvl="0" algn="ctr"/>
            <a:r>
              <a:rPr lang="id-ID" b="1"/>
              <a:t>Tentang </a:t>
            </a:r>
          </a:p>
          <a:p>
            <a:pPr lvl="0" algn="ctr"/>
            <a:r>
              <a:rPr lang="id-ID"/>
              <a:t>Penetapan </a:t>
            </a:r>
            <a:r>
              <a:rPr lang="id-ID" dirty="0"/>
              <a:t>Tarif Bea Masuk Dengan Skema User Specific Duty Free Scheme dalam Rangka Persetujuan Antara Republik Indonesia dan Jepang Mengenai Suatu Kemitraan </a:t>
            </a:r>
            <a:r>
              <a:rPr lang="id-ID"/>
              <a:t>Ekonomi </a:t>
            </a:r>
          </a:p>
          <a:p>
            <a:pPr lvl="0" algn="ctr"/>
            <a:endParaRPr lang="id-ID" b="1"/>
          </a:p>
          <a:p>
            <a:pPr lvl="0" algn="ctr"/>
            <a:endParaRPr lang="id-ID" b="1"/>
          </a:p>
          <a:p>
            <a:pPr lvl="0" algn="ctr"/>
            <a:r>
              <a:rPr lang="id-ID" b="1"/>
              <a:t>3. </a:t>
            </a:r>
            <a:r>
              <a:rPr lang="en-US" b="1"/>
              <a:t>Peraturan </a:t>
            </a:r>
            <a:r>
              <a:rPr lang="id-ID" b="1"/>
              <a:t>Menteri Perindustrian Republik Indonesia Nomor 3 Tahun 2018</a:t>
            </a:r>
          </a:p>
          <a:p>
            <a:pPr lvl="0" algn="ctr"/>
            <a:r>
              <a:rPr lang="id-ID" b="1"/>
              <a:t>T</a:t>
            </a:r>
            <a:r>
              <a:rPr lang="en-US" b="1"/>
              <a:t>entang </a:t>
            </a:r>
            <a:endParaRPr lang="id-ID" b="1"/>
          </a:p>
          <a:p>
            <a:pPr lvl="0" algn="ctr"/>
            <a:r>
              <a:rPr lang="en-US"/>
              <a:t>Ped</a:t>
            </a:r>
            <a:r>
              <a:rPr lang="id-ID"/>
              <a:t>oman Pelaksanaan Pemanfaatan Tarif Bea Masuk dengan Skema User Specific Duty Free Scheme dalam Rangka Persetujuan Antara Republik Indonesia dan Jepang Mengenai Suatu Kemitraan Ekonomi </a:t>
            </a:r>
          </a:p>
          <a:p>
            <a:pPr lvl="0" algn="ctr"/>
            <a:endParaRPr lang="id-ID"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3140" y="5054600"/>
            <a:ext cx="1240860" cy="1408645"/>
          </a:xfrm>
          <a:prstGeom prst="plaque">
            <a:avLst/>
          </a:prstGeom>
        </p:spPr>
      </p:pic>
    </p:spTree>
    <p:extLst>
      <p:ext uri="{BB962C8B-B14F-4D97-AF65-F5344CB8AC3E}">
        <p14:creationId xmlns:p14="http://schemas.microsoft.com/office/powerpoint/2010/main" val="16520558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par>
                                <p:cTn id="21" presetID="32" presetClass="emph" presetSubtype="0" fill="hold" nodeType="withEffect">
                                  <p:stCondLst>
                                    <p:cond delay="0"/>
                                  </p:stCondLst>
                                  <p:childTnLst>
                                    <p:animRot by="120000">
                                      <p:cBhvr>
                                        <p:cTn id="22" dur="100" fill="hold">
                                          <p:stCondLst>
                                            <p:cond delay="0"/>
                                          </p:stCondLst>
                                        </p:cTn>
                                        <p:tgtEl>
                                          <p:spTgt spid="6"/>
                                        </p:tgtEl>
                                        <p:attrNameLst>
                                          <p:attrName>r</p:attrName>
                                        </p:attrNameLst>
                                      </p:cBhvr>
                                    </p:animRot>
                                    <p:animRot by="-240000">
                                      <p:cBhvr>
                                        <p:cTn id="23" dur="200" fill="hold">
                                          <p:stCondLst>
                                            <p:cond delay="200"/>
                                          </p:stCondLst>
                                        </p:cTn>
                                        <p:tgtEl>
                                          <p:spTgt spid="6"/>
                                        </p:tgtEl>
                                        <p:attrNameLst>
                                          <p:attrName>r</p:attrName>
                                        </p:attrNameLst>
                                      </p:cBhvr>
                                    </p:animRot>
                                    <p:animRot by="240000">
                                      <p:cBhvr>
                                        <p:cTn id="24" dur="200" fill="hold">
                                          <p:stCondLst>
                                            <p:cond delay="400"/>
                                          </p:stCondLst>
                                        </p:cTn>
                                        <p:tgtEl>
                                          <p:spTgt spid="6"/>
                                        </p:tgtEl>
                                        <p:attrNameLst>
                                          <p:attrName>r</p:attrName>
                                        </p:attrNameLst>
                                      </p:cBhvr>
                                    </p:animRot>
                                    <p:animRot by="-240000">
                                      <p:cBhvr>
                                        <p:cTn id="25" dur="200" fill="hold">
                                          <p:stCondLst>
                                            <p:cond delay="600"/>
                                          </p:stCondLst>
                                        </p:cTn>
                                        <p:tgtEl>
                                          <p:spTgt spid="6"/>
                                        </p:tgtEl>
                                        <p:attrNameLst>
                                          <p:attrName>r</p:attrName>
                                        </p:attrNameLst>
                                      </p:cBhvr>
                                    </p:animRot>
                                    <p:animRot by="120000">
                                      <p:cBhvr>
                                        <p:cTn id="26"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927396"/>
            <a:ext cx="9144000" cy="2920365"/>
            <a:chOff x="387350" y="894086"/>
            <a:chExt cx="4217401" cy="4980745"/>
          </a:xfrm>
        </p:grpSpPr>
        <p:sp>
          <p:nvSpPr>
            <p:cNvPr id="11" name="Hexagon 4"/>
            <p:cNvSpPr/>
            <p:nvPr/>
          </p:nvSpPr>
          <p:spPr>
            <a:xfrm>
              <a:off x="387350" y="1295400"/>
              <a:ext cx="4217401" cy="4217947"/>
            </a:xfrm>
            <a:prstGeom prst="plaqu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TextBox 11"/>
            <p:cNvSpPr txBox="1"/>
            <p:nvPr/>
          </p:nvSpPr>
          <p:spPr>
            <a:xfrm>
              <a:off x="1244010" y="894086"/>
              <a:ext cx="3360741" cy="4980745"/>
            </a:xfrm>
            <a:prstGeom prst="plaque">
              <a:avLst/>
            </a:prstGeom>
            <a:noFill/>
          </p:spPr>
          <p:txBody>
            <a:bodyPr wrap="square" rtlCol="0">
              <a:spAutoFit/>
            </a:bodyPr>
            <a:lstStyle/>
            <a:p>
              <a:r>
                <a:rPr lang="id-ID" sz="2000" dirty="0">
                  <a:latin typeface="Arial" panose="020B0604020202020204" pitchFamily="34" charset="0"/>
                  <a:cs typeface="Arial" panose="020B0604020202020204" pitchFamily="34" charset="0"/>
                </a:rPr>
                <a:t>Kegiatan pemeriksaan laporan keuangan, buku, catatan dan dokumen yang menjadi bukti dasar pembukuan, dan surat yang berkaitan dengan usaha, termasuk data elektronik, serta surat yang berkaitan dengan kegiatan di bidang kepabeanan, dan/atau sediaan barang dalam rangka pelaksanaan ketentuan perundang-undangan di bidang kepabeanan</a:t>
              </a:r>
              <a:endParaRPr lang="en-GB" sz="2000" dirty="0">
                <a:latin typeface="Arial" panose="020B0604020202020204" pitchFamily="34" charset="0"/>
                <a:cs typeface="Arial" panose="020B0604020202020204" pitchFamily="34" charset="0"/>
              </a:endParaRPr>
            </a:p>
          </p:txBody>
        </p:sp>
      </p:grpSp>
      <p:sp>
        <p:nvSpPr>
          <p:cNvPr id="14" name="Title 1"/>
          <p:cNvSpPr txBox="1">
            <a:spLocks/>
          </p:cNvSpPr>
          <p:nvPr/>
        </p:nvSpPr>
        <p:spPr bwMode="auto">
          <a:xfrm>
            <a:off x="1052561" y="-4415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914400"/>
            <a:r>
              <a:rPr lang="id-ID" b="1" dirty="0">
                <a:ln>
                  <a:solidFill>
                    <a:srgbClr val="002060"/>
                  </a:solidFill>
                </a:ln>
                <a:solidFill>
                  <a:srgbClr val="002060"/>
                </a:solidFill>
              </a:rPr>
              <a:t>Pengertian</a:t>
            </a:r>
            <a:endParaRPr lang="id-ID" b="1" dirty="0"/>
          </a:p>
        </p:txBody>
      </p:sp>
      <p:sp>
        <p:nvSpPr>
          <p:cNvPr id="23" name="Hexagon 4"/>
          <p:cNvSpPr/>
          <p:nvPr/>
        </p:nvSpPr>
        <p:spPr>
          <a:xfrm>
            <a:off x="0" y="3914372"/>
            <a:ext cx="9144000" cy="2248429"/>
          </a:xfrm>
          <a:prstGeom prst="plaqu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6" name="TextBox 25"/>
          <p:cNvSpPr txBox="1"/>
          <p:nvPr/>
        </p:nvSpPr>
        <p:spPr>
          <a:xfrm>
            <a:off x="2386013" y="4214194"/>
            <a:ext cx="6468427" cy="1631216"/>
          </a:xfrm>
          <a:prstGeom prst="plaque">
            <a:avLst>
              <a:gd name="adj" fmla="val 0"/>
            </a:avLst>
          </a:prstGeom>
          <a:noFill/>
        </p:spPr>
        <p:txBody>
          <a:bodyPr wrap="square" rtlCol="0">
            <a:spAutoFit/>
          </a:bodyPr>
          <a:lstStyle/>
          <a:p>
            <a:r>
              <a:rPr lang="id-ID" sz="2000" dirty="0">
                <a:latin typeface="Arial" panose="020B0604020202020204" pitchFamily="34" charset="0"/>
                <a:cs typeface="Arial" panose="020B0604020202020204" pitchFamily="34" charset="0"/>
              </a:rPr>
              <a:t>Penetapan tarif bea masuk yang diberikan khusus kepada User dalam rangka persetujuan antara Republik Indonesia dan Jepang mengenai Suatu Kemitraan Ekonomi atau disebut dengan Indonesia Japan Economic Partnership Agreement</a:t>
            </a:r>
            <a:endParaRPr lang="en-GB" sz="2000" dirty="0">
              <a:latin typeface="Arial" panose="020B0604020202020204" pitchFamily="34" charset="0"/>
              <a:cs typeface="Arial" panose="020B0604020202020204" pitchFamily="34" charset="0"/>
            </a:endParaRPr>
          </a:p>
        </p:txBody>
      </p:sp>
      <p:pic>
        <p:nvPicPr>
          <p:cNvPr id="1028" name="Picture 4" descr="Image result for audit kepabean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72" y="1647010"/>
            <a:ext cx="1946787" cy="1490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sdfs"/>
          <p:cNvPicPr>
            <a:picLocks noChangeAspect="1" noChangeArrowheads="1"/>
          </p:cNvPicPr>
          <p:nvPr/>
        </p:nvPicPr>
        <p:blipFill rotWithShape="1">
          <a:blip r:embed="rId3">
            <a:extLst>
              <a:ext uri="{28A0092B-C50C-407E-A947-70E740481C1C}">
                <a14:useLocalDpi xmlns:a14="http://schemas.microsoft.com/office/drawing/2010/main" val="0"/>
              </a:ext>
            </a:extLst>
          </a:blip>
          <a:srcRect l="10062" t="27586" r="54876" b="41219"/>
          <a:stretch/>
        </p:blipFill>
        <p:spPr bwMode="auto">
          <a:xfrm>
            <a:off x="310900" y="4215626"/>
            <a:ext cx="194678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9850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p:cNvSpPr txBox="1"/>
          <p:nvPr/>
        </p:nvSpPr>
        <p:spPr>
          <a:xfrm>
            <a:off x="1226204" y="211385"/>
            <a:ext cx="7579319" cy="523220"/>
          </a:xfrm>
          <a:prstGeom prst="rect">
            <a:avLst/>
          </a:prstGeom>
          <a:noFill/>
        </p:spPr>
        <p:txBody>
          <a:bodyPr wrap="none" rtlCol="0">
            <a:spAutoFit/>
          </a:bodyPr>
          <a:lstStyle/>
          <a:p>
            <a:r>
              <a:rPr lang="id-ID" sz="2800" b="1" dirty="0">
                <a:latin typeface="Century Gothic" panose="020B0502020202020204" pitchFamily="34" charset="0"/>
              </a:rPr>
              <a:t>SEGMENTASI KEPATUHAN PENGGUNA JASA</a:t>
            </a:r>
          </a:p>
        </p:txBody>
      </p:sp>
      <p:pic>
        <p:nvPicPr>
          <p:cNvPr id="20" name="Picture 2"/>
          <p:cNvPicPr>
            <a:picLocks noChangeAspect="1" noChangeArrowheads="1"/>
          </p:cNvPicPr>
          <p:nvPr/>
        </p:nvPicPr>
        <p:blipFill>
          <a:blip r:embed="rId2" cstate="print"/>
          <a:srcRect/>
          <a:stretch>
            <a:fillRect/>
          </a:stretch>
        </p:blipFill>
        <p:spPr bwMode="auto">
          <a:xfrm>
            <a:off x="420208" y="115888"/>
            <a:ext cx="821507" cy="1003565"/>
          </a:xfrm>
          <a:prstGeom prst="rect">
            <a:avLst/>
          </a:prstGeom>
          <a:noFill/>
          <a:ln w="9525">
            <a:noFill/>
            <a:miter lim="800000"/>
            <a:headEnd/>
            <a:tailEnd/>
          </a:ln>
        </p:spPr>
      </p:pic>
      <p:pic>
        <p:nvPicPr>
          <p:cNvPr id="21" name="Picture 6"/>
          <p:cNvPicPr>
            <a:picLocks noChangeAspect="1"/>
          </p:cNvPicPr>
          <p:nvPr/>
        </p:nvPicPr>
        <p:blipFill>
          <a:blip r:embed="rId3" cstate="print"/>
          <a:srcRect/>
          <a:stretch>
            <a:fillRect/>
          </a:stretch>
        </p:blipFill>
        <p:spPr bwMode="auto">
          <a:xfrm>
            <a:off x="567299" y="6376988"/>
            <a:ext cx="8202628" cy="495300"/>
          </a:xfrm>
          <a:prstGeom prst="rect">
            <a:avLst/>
          </a:prstGeom>
          <a:noFill/>
          <a:ln w="9525">
            <a:noFill/>
            <a:miter lim="800000"/>
            <a:headEnd/>
            <a:tailEnd/>
          </a:ln>
        </p:spPr>
      </p:pic>
      <p:pic>
        <p:nvPicPr>
          <p:cNvPr id="22" name="Picture 11"/>
          <p:cNvPicPr>
            <a:picLocks noChangeAspect="1"/>
          </p:cNvPicPr>
          <p:nvPr/>
        </p:nvPicPr>
        <p:blipFill>
          <a:blip r:embed="rId4" cstate="print"/>
          <a:srcRect/>
          <a:stretch>
            <a:fillRect/>
          </a:stretch>
        </p:blipFill>
        <p:spPr bwMode="auto">
          <a:xfrm>
            <a:off x="567299" y="6294365"/>
            <a:ext cx="8202628" cy="91140"/>
          </a:xfrm>
          <a:prstGeom prst="rect">
            <a:avLst/>
          </a:prstGeom>
          <a:noFill/>
          <a:ln w="9525">
            <a:noFill/>
            <a:miter lim="800000"/>
            <a:headEnd/>
            <a:tailEnd/>
          </a:ln>
        </p:spPr>
      </p:pic>
      <p:pic>
        <p:nvPicPr>
          <p:cNvPr id="23" name="Picture 12"/>
          <p:cNvPicPr preferRelativeResize="0">
            <a:picLocks/>
          </p:cNvPicPr>
          <p:nvPr/>
        </p:nvPicPr>
        <p:blipFill>
          <a:blip r:embed="rId4" cstate="print"/>
          <a:srcRect/>
          <a:stretch>
            <a:fillRect/>
          </a:stretch>
        </p:blipFill>
        <p:spPr bwMode="auto">
          <a:xfrm>
            <a:off x="1241715" y="740448"/>
            <a:ext cx="7269659" cy="45719"/>
          </a:xfrm>
          <a:prstGeom prst="rect">
            <a:avLst/>
          </a:prstGeom>
          <a:noFill/>
          <a:ln w="9525">
            <a:noFill/>
            <a:miter lim="800000"/>
            <a:headEnd/>
            <a:tailEnd/>
          </a:ln>
        </p:spPr>
      </p:pic>
      <p:sp>
        <p:nvSpPr>
          <p:cNvPr id="24" name="TextBox 23"/>
          <p:cNvSpPr txBox="1"/>
          <p:nvPr/>
        </p:nvSpPr>
        <p:spPr>
          <a:xfrm>
            <a:off x="6072187" y="6400800"/>
            <a:ext cx="2432076" cy="415498"/>
          </a:xfrm>
          <a:prstGeom prst="rect">
            <a:avLst/>
          </a:prstGeom>
          <a:noFill/>
        </p:spPr>
        <p:txBody>
          <a:bodyPr wrap="none">
            <a:spAutoFit/>
          </a:bodyPr>
          <a:lstStyle/>
          <a:p>
            <a:pPr>
              <a:defRPr/>
            </a:pPr>
            <a:r>
              <a:rPr lang="id-ID" sz="1050" b="1" dirty="0">
                <a:solidFill>
                  <a:schemeClr val="bg1"/>
                </a:solidFill>
                <a:latin typeface="Arial" panose="020B0604020202020204" pitchFamily="34" charset="0"/>
                <a:cs typeface="Arial" panose="020B0604020202020204" pitchFamily="34" charset="0"/>
              </a:rPr>
              <a:t>Direktorat Jenderal </a:t>
            </a:r>
            <a:r>
              <a:rPr lang="en-US" sz="1050" b="1" dirty="0">
                <a:solidFill>
                  <a:schemeClr val="bg1"/>
                </a:solidFill>
                <a:latin typeface="Arial" panose="020B0604020202020204" pitchFamily="34" charset="0"/>
                <a:cs typeface="Arial" panose="020B0604020202020204" pitchFamily="34" charset="0"/>
              </a:rPr>
              <a:t> </a:t>
            </a:r>
            <a:r>
              <a:rPr lang="id-ID" sz="1050" b="1" dirty="0">
                <a:solidFill>
                  <a:schemeClr val="bg1"/>
                </a:solidFill>
                <a:latin typeface="Arial" panose="020B0604020202020204" pitchFamily="34" charset="0"/>
                <a:cs typeface="Arial" panose="020B0604020202020204" pitchFamily="34" charset="0"/>
              </a:rPr>
              <a:t>Bea dan Cukai</a:t>
            </a:r>
          </a:p>
          <a:p>
            <a:pPr algn="ctr">
              <a:defRPr/>
            </a:pPr>
            <a:r>
              <a:rPr lang="id-ID" sz="1050" b="1" dirty="0">
                <a:solidFill>
                  <a:schemeClr val="bg1"/>
                </a:solidFill>
                <a:latin typeface="Arial" panose="020B0604020202020204" pitchFamily="34" charset="0"/>
                <a:cs typeface="Arial" panose="020B0604020202020204" pitchFamily="34" charset="0"/>
              </a:rPr>
              <a:t>Kementerian Keuangan RI</a:t>
            </a:r>
          </a:p>
        </p:txBody>
      </p:sp>
      <p:sp>
        <p:nvSpPr>
          <p:cNvPr id="5" name="Slide Number Placeholder 4"/>
          <p:cNvSpPr>
            <a:spLocks noGrp="1"/>
          </p:cNvSpPr>
          <p:nvPr>
            <p:ph type="sldNum" sz="quarter" idx="12"/>
          </p:nvPr>
        </p:nvSpPr>
        <p:spPr/>
        <p:txBody>
          <a:bodyPr/>
          <a:lstStyle/>
          <a:p>
            <a:fld id="{EC0616F5-B13E-48E4-81A6-1EE8023CA7F5}" type="slidenum">
              <a:rPr lang="en-US" smtClean="0"/>
              <a:t>4</a:t>
            </a:fld>
            <a:endParaRPr lang="en-US"/>
          </a:p>
        </p:txBody>
      </p:sp>
      <p:sp>
        <p:nvSpPr>
          <p:cNvPr id="11" name="object 16"/>
          <p:cNvSpPr txBox="1"/>
          <p:nvPr/>
        </p:nvSpPr>
        <p:spPr>
          <a:xfrm>
            <a:off x="1498504" y="2914080"/>
            <a:ext cx="1371619" cy="2515489"/>
          </a:xfrm>
          <a:prstGeom prst="rect">
            <a:avLst/>
          </a:prstGeom>
        </p:spPr>
        <p:txBody>
          <a:bodyPr wrap="square" lIns="0" tIns="0" rIns="0" bIns="0" rtlCol="0">
            <a:noAutofit/>
          </a:bodyPr>
          <a:lstStyle/>
          <a:p>
            <a:pPr marL="25400">
              <a:lnSpc>
                <a:spcPts val="1000"/>
              </a:lnSpc>
            </a:pPr>
            <a:endParaRPr sz="1000"/>
          </a:p>
        </p:txBody>
      </p:sp>
      <p:sp>
        <p:nvSpPr>
          <p:cNvPr id="13" name="Isosceles Triangle 12"/>
          <p:cNvSpPr/>
          <p:nvPr/>
        </p:nvSpPr>
        <p:spPr>
          <a:xfrm>
            <a:off x="2769254" y="1146585"/>
            <a:ext cx="4466007" cy="4191000"/>
          </a:xfrm>
          <a:prstGeom prst="triangle">
            <a:avLst/>
          </a:prstGeom>
          <a:solidFill>
            <a:schemeClr val="accent1">
              <a:lumMod val="75000"/>
            </a:schemeClr>
          </a:solidFill>
          <a:effectLst>
            <a:glow rad="101600">
              <a:schemeClr val="accent4">
                <a:satMod val="175000"/>
                <a:alpha val="40000"/>
              </a:schemeClr>
            </a:glow>
            <a:reflection blurRad="6350" stA="50000" endA="300" endPos="55000" dir="5400000" sy="-100000" algn="bl" rotWithShape="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p:nvPr/>
        </p:nvCxnSpPr>
        <p:spPr>
          <a:xfrm>
            <a:off x="1498504" y="4363610"/>
            <a:ext cx="52141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98504" y="3340788"/>
            <a:ext cx="4699750" cy="3222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498504" y="2382411"/>
            <a:ext cx="4141678" cy="1929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73834" y="4597040"/>
            <a:ext cx="1885950" cy="523220"/>
          </a:xfrm>
          <a:prstGeom prst="rect">
            <a:avLst/>
          </a:prstGeom>
          <a:noFill/>
        </p:spPr>
        <p:txBody>
          <a:bodyPr wrap="square" rtlCol="0">
            <a:spAutoFit/>
          </a:bodyPr>
          <a:lstStyle/>
          <a:p>
            <a:pPr algn="ctr"/>
            <a:r>
              <a:rPr lang="id-ID" sz="1400" b="1" dirty="0">
                <a:solidFill>
                  <a:schemeClr val="bg1"/>
                </a:solidFill>
              </a:rPr>
              <a:t>Dimudahkan untuk selalu patuh</a:t>
            </a:r>
            <a:endParaRPr lang="en-US" sz="1400" b="1" dirty="0">
              <a:solidFill>
                <a:schemeClr val="bg1"/>
              </a:solidFill>
            </a:endParaRPr>
          </a:p>
        </p:txBody>
      </p:sp>
      <p:sp>
        <p:nvSpPr>
          <p:cNvPr id="18" name="TextBox 17"/>
          <p:cNvSpPr txBox="1"/>
          <p:nvPr/>
        </p:nvSpPr>
        <p:spPr>
          <a:xfrm>
            <a:off x="4059282" y="3605601"/>
            <a:ext cx="1885950" cy="523220"/>
          </a:xfrm>
          <a:prstGeom prst="rect">
            <a:avLst/>
          </a:prstGeom>
          <a:noFill/>
        </p:spPr>
        <p:txBody>
          <a:bodyPr wrap="square" rtlCol="0">
            <a:spAutoFit/>
          </a:bodyPr>
          <a:lstStyle/>
          <a:p>
            <a:pPr algn="ctr"/>
            <a:r>
              <a:rPr lang="id-ID" sz="1400" b="1" dirty="0">
                <a:solidFill>
                  <a:schemeClr val="bg1"/>
                </a:solidFill>
              </a:rPr>
              <a:t>Bantuan/Asistensi agar </a:t>
            </a:r>
          </a:p>
          <a:p>
            <a:pPr algn="ctr"/>
            <a:r>
              <a:rPr lang="id-ID" sz="1400" b="1" dirty="0">
                <a:solidFill>
                  <a:schemeClr val="bg1"/>
                </a:solidFill>
              </a:rPr>
              <a:t>menjadi patuh</a:t>
            </a:r>
            <a:endParaRPr lang="en-US" sz="1400" b="1" dirty="0">
              <a:solidFill>
                <a:schemeClr val="bg1"/>
              </a:solidFill>
            </a:endParaRPr>
          </a:p>
        </p:txBody>
      </p:sp>
      <p:sp>
        <p:nvSpPr>
          <p:cNvPr id="19" name="TextBox 18"/>
          <p:cNvSpPr txBox="1"/>
          <p:nvPr/>
        </p:nvSpPr>
        <p:spPr>
          <a:xfrm>
            <a:off x="4073834" y="2650075"/>
            <a:ext cx="1885950" cy="523220"/>
          </a:xfrm>
          <a:prstGeom prst="rect">
            <a:avLst/>
          </a:prstGeom>
          <a:noFill/>
        </p:spPr>
        <p:txBody>
          <a:bodyPr wrap="square" rtlCol="0">
            <a:spAutoFit/>
          </a:bodyPr>
          <a:lstStyle/>
          <a:p>
            <a:pPr algn="ctr"/>
            <a:r>
              <a:rPr lang="id-ID" sz="1400" b="1" dirty="0">
                <a:solidFill>
                  <a:schemeClr val="bg1"/>
                </a:solidFill>
              </a:rPr>
              <a:t>Pencegahan melalui deteksi</a:t>
            </a:r>
            <a:endParaRPr lang="en-US" sz="1400" b="1" dirty="0">
              <a:solidFill>
                <a:schemeClr val="bg1"/>
              </a:solidFill>
            </a:endParaRPr>
          </a:p>
        </p:txBody>
      </p:sp>
      <p:sp>
        <p:nvSpPr>
          <p:cNvPr id="25" name="TextBox 24"/>
          <p:cNvSpPr txBox="1"/>
          <p:nvPr/>
        </p:nvSpPr>
        <p:spPr>
          <a:xfrm>
            <a:off x="4460830" y="1819465"/>
            <a:ext cx="1131698" cy="461665"/>
          </a:xfrm>
          <a:prstGeom prst="rect">
            <a:avLst/>
          </a:prstGeom>
          <a:noFill/>
        </p:spPr>
        <p:txBody>
          <a:bodyPr wrap="square" rtlCol="0">
            <a:spAutoFit/>
          </a:bodyPr>
          <a:lstStyle/>
          <a:p>
            <a:pPr algn="ctr"/>
            <a:r>
              <a:rPr lang="id-ID" sz="1200" b="1" dirty="0">
                <a:solidFill>
                  <a:schemeClr val="bg1"/>
                </a:solidFill>
              </a:rPr>
              <a:t>Penindakan hukum</a:t>
            </a:r>
            <a:endParaRPr lang="en-US" sz="1200" b="1" dirty="0">
              <a:solidFill>
                <a:schemeClr val="bg1"/>
              </a:solidFill>
            </a:endParaRPr>
          </a:p>
        </p:txBody>
      </p:sp>
      <p:sp>
        <p:nvSpPr>
          <p:cNvPr id="26" name="TextBox 25"/>
          <p:cNvSpPr txBox="1"/>
          <p:nvPr/>
        </p:nvSpPr>
        <p:spPr>
          <a:xfrm>
            <a:off x="1397654" y="4407588"/>
            <a:ext cx="1885950" cy="523220"/>
          </a:xfrm>
          <a:prstGeom prst="rect">
            <a:avLst/>
          </a:prstGeom>
          <a:noFill/>
        </p:spPr>
        <p:txBody>
          <a:bodyPr wrap="square" rtlCol="0">
            <a:spAutoFit/>
          </a:bodyPr>
          <a:lstStyle/>
          <a:p>
            <a:r>
              <a:rPr lang="en-US" sz="1400" b="1" dirty="0"/>
              <a:t>S</a:t>
            </a:r>
            <a:r>
              <a:rPr lang="id-ID" sz="1400" b="1" dirty="0" err="1"/>
              <a:t>elalu</a:t>
            </a:r>
            <a:r>
              <a:rPr lang="id-ID" sz="1400" b="1" dirty="0"/>
              <a:t> bersedia untuk patuh (Tipe 1)</a:t>
            </a:r>
            <a:endParaRPr lang="en-US" sz="1400" b="1" dirty="0"/>
          </a:p>
        </p:txBody>
      </p:sp>
      <p:sp>
        <p:nvSpPr>
          <p:cNvPr id="27" name="TextBox 26"/>
          <p:cNvSpPr txBox="1"/>
          <p:nvPr/>
        </p:nvSpPr>
        <p:spPr>
          <a:xfrm>
            <a:off x="1397653" y="3397878"/>
            <a:ext cx="2147279" cy="954107"/>
          </a:xfrm>
          <a:prstGeom prst="rect">
            <a:avLst/>
          </a:prstGeom>
          <a:noFill/>
        </p:spPr>
        <p:txBody>
          <a:bodyPr wrap="square" rtlCol="0">
            <a:spAutoFit/>
          </a:bodyPr>
          <a:lstStyle/>
          <a:p>
            <a:r>
              <a:rPr lang="en-US" sz="1400" b="1" dirty="0"/>
              <a:t>S</a:t>
            </a:r>
            <a:r>
              <a:rPr lang="id-ID" sz="1400" b="1" dirty="0" err="1"/>
              <a:t>elalu</a:t>
            </a:r>
            <a:r>
              <a:rPr lang="id-ID" sz="1400" b="1" dirty="0"/>
              <a:t> berupaya untuk patuh, tapi tidak selalu berhasil untuk melakukannya (Tipe 2)</a:t>
            </a:r>
            <a:endParaRPr lang="en-US" sz="1400" b="1" dirty="0"/>
          </a:p>
        </p:txBody>
      </p:sp>
      <p:sp>
        <p:nvSpPr>
          <p:cNvPr id="28" name="TextBox 27"/>
          <p:cNvSpPr txBox="1"/>
          <p:nvPr/>
        </p:nvSpPr>
        <p:spPr>
          <a:xfrm>
            <a:off x="1397654" y="2536504"/>
            <a:ext cx="1885950" cy="523220"/>
          </a:xfrm>
          <a:prstGeom prst="rect">
            <a:avLst/>
          </a:prstGeom>
          <a:noFill/>
        </p:spPr>
        <p:txBody>
          <a:bodyPr wrap="square" rtlCol="0">
            <a:spAutoFit/>
          </a:bodyPr>
          <a:lstStyle/>
          <a:p>
            <a:r>
              <a:rPr lang="id-ID" sz="1400" b="1" dirty="0"/>
              <a:t>Berkeinginan untuk tidak patuh (Tipe 3)</a:t>
            </a:r>
            <a:endParaRPr lang="en-US" sz="1400" b="1" dirty="0"/>
          </a:p>
        </p:txBody>
      </p:sp>
      <p:sp>
        <p:nvSpPr>
          <p:cNvPr id="29" name="TextBox 28"/>
          <p:cNvSpPr txBox="1"/>
          <p:nvPr/>
        </p:nvSpPr>
        <p:spPr>
          <a:xfrm>
            <a:off x="1397654" y="1692103"/>
            <a:ext cx="1885950" cy="523220"/>
          </a:xfrm>
          <a:prstGeom prst="rect">
            <a:avLst/>
          </a:prstGeom>
          <a:noFill/>
        </p:spPr>
        <p:txBody>
          <a:bodyPr wrap="square" rtlCol="0">
            <a:spAutoFit/>
          </a:bodyPr>
          <a:lstStyle/>
          <a:p>
            <a:r>
              <a:rPr lang="id-ID" sz="1400" b="1" dirty="0"/>
              <a:t>Memutuskan untuk tidak patuh (Tipe 4)</a:t>
            </a:r>
            <a:endParaRPr lang="en-US" sz="1400" b="1" dirty="0"/>
          </a:p>
        </p:txBody>
      </p:sp>
      <p:cxnSp>
        <p:nvCxnSpPr>
          <p:cNvPr id="30" name="Straight Arrow Connector 29"/>
          <p:cNvCxnSpPr/>
          <p:nvPr/>
        </p:nvCxnSpPr>
        <p:spPr>
          <a:xfrm>
            <a:off x="5112403" y="1163211"/>
            <a:ext cx="2178305" cy="40432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169554" y="1027489"/>
            <a:ext cx="902633" cy="369332"/>
          </a:xfrm>
          <a:prstGeom prst="rect">
            <a:avLst/>
          </a:prstGeom>
          <a:noFill/>
        </p:spPr>
        <p:txBody>
          <a:bodyPr wrap="square" rtlCol="0">
            <a:spAutoFit/>
          </a:bodyPr>
          <a:lstStyle/>
          <a:p>
            <a:pPr algn="ctr"/>
            <a:r>
              <a:rPr lang="id-ID" b="1" dirty="0">
                <a:solidFill>
                  <a:srgbClr val="FF0000"/>
                </a:solidFill>
              </a:rPr>
              <a:t>Tinggi</a:t>
            </a:r>
            <a:endParaRPr lang="en-US" b="1" dirty="0">
              <a:solidFill>
                <a:srgbClr val="FF0000"/>
              </a:solidFill>
            </a:endParaRPr>
          </a:p>
        </p:txBody>
      </p:sp>
      <p:sp>
        <p:nvSpPr>
          <p:cNvPr id="32" name="TextBox 31"/>
          <p:cNvSpPr txBox="1"/>
          <p:nvPr/>
        </p:nvSpPr>
        <p:spPr>
          <a:xfrm rot="3785975">
            <a:off x="4683779" y="2575432"/>
            <a:ext cx="3418752" cy="646331"/>
          </a:xfrm>
          <a:prstGeom prst="rect">
            <a:avLst/>
          </a:prstGeom>
          <a:noFill/>
        </p:spPr>
        <p:txBody>
          <a:bodyPr wrap="square" rtlCol="0">
            <a:spAutoFit/>
          </a:bodyPr>
          <a:lstStyle/>
          <a:p>
            <a:pPr algn="ctr"/>
            <a:r>
              <a:rPr lang="id-ID" b="1" dirty="0">
                <a:solidFill>
                  <a:schemeClr val="tx2"/>
                </a:solidFill>
                <a:effectLst>
                  <a:outerShdw blurRad="38100" dist="38100" dir="2700000" algn="tl">
                    <a:srgbClr val="000000">
                      <a:alpha val="43137"/>
                    </a:srgbClr>
                  </a:outerShdw>
                </a:effectLst>
              </a:rPr>
              <a:t>Tingkat Biaya Penegakan Kepatuhan</a:t>
            </a:r>
            <a:endParaRPr lang="en-US" b="1" dirty="0">
              <a:solidFill>
                <a:schemeClr val="tx2"/>
              </a:solidFill>
              <a:effectLst>
                <a:outerShdw blurRad="38100" dist="38100" dir="2700000" algn="tl">
                  <a:srgbClr val="000000">
                    <a:alpha val="43137"/>
                  </a:srgbClr>
                </a:outerShdw>
              </a:effectLst>
            </a:endParaRPr>
          </a:p>
        </p:txBody>
      </p:sp>
      <p:sp>
        <p:nvSpPr>
          <p:cNvPr id="33" name="TextBox 32"/>
          <p:cNvSpPr txBox="1"/>
          <p:nvPr/>
        </p:nvSpPr>
        <p:spPr>
          <a:xfrm>
            <a:off x="7109455" y="4636187"/>
            <a:ext cx="1015370" cy="369332"/>
          </a:xfrm>
          <a:prstGeom prst="rect">
            <a:avLst/>
          </a:prstGeom>
          <a:noFill/>
        </p:spPr>
        <p:txBody>
          <a:bodyPr wrap="square" rtlCol="0">
            <a:spAutoFit/>
          </a:bodyPr>
          <a:lstStyle/>
          <a:p>
            <a:pPr algn="ctr"/>
            <a:r>
              <a:rPr lang="id-ID" b="1" dirty="0">
                <a:solidFill>
                  <a:schemeClr val="tx2"/>
                </a:solidFill>
              </a:rPr>
              <a:t>Rendah</a:t>
            </a:r>
            <a:endParaRPr lang="en-US" b="1" dirty="0">
              <a:solidFill>
                <a:schemeClr val="tx2"/>
              </a:solidFill>
            </a:endParaRPr>
          </a:p>
        </p:txBody>
      </p:sp>
      <p:sp>
        <p:nvSpPr>
          <p:cNvPr id="35" name="TextBox 34"/>
          <p:cNvSpPr txBox="1"/>
          <p:nvPr/>
        </p:nvSpPr>
        <p:spPr>
          <a:xfrm>
            <a:off x="3169303" y="5524174"/>
            <a:ext cx="3714750" cy="646331"/>
          </a:xfrm>
          <a:prstGeom prst="rect">
            <a:avLst/>
          </a:prstGeom>
          <a:noFill/>
        </p:spPr>
        <p:txBody>
          <a:bodyPr wrap="square" rtlCol="0">
            <a:spAutoFit/>
          </a:bodyPr>
          <a:lstStyle/>
          <a:p>
            <a:pPr algn="ctr"/>
            <a:r>
              <a:rPr lang="en-US" b="1" u="sng" dirty="0"/>
              <a:t>Risk </a:t>
            </a:r>
            <a:r>
              <a:rPr lang="id-ID" b="1" u="sng" dirty="0"/>
              <a:t>B</a:t>
            </a:r>
            <a:r>
              <a:rPr lang="en-US" b="1" u="sng" dirty="0" err="1"/>
              <a:t>ased</a:t>
            </a:r>
            <a:r>
              <a:rPr lang="en-US" b="1" u="sng" dirty="0"/>
              <a:t> Compliance Management Pyramid</a:t>
            </a:r>
          </a:p>
        </p:txBody>
      </p:sp>
      <p:sp>
        <p:nvSpPr>
          <p:cNvPr id="2" name="TextBox 1"/>
          <p:cNvSpPr txBox="1"/>
          <p:nvPr/>
        </p:nvSpPr>
        <p:spPr>
          <a:xfrm>
            <a:off x="697504" y="5918716"/>
            <a:ext cx="1714500" cy="461665"/>
          </a:xfrm>
          <a:prstGeom prst="rect">
            <a:avLst/>
          </a:prstGeom>
          <a:noFill/>
        </p:spPr>
        <p:txBody>
          <a:bodyPr wrap="square" rtlCol="0">
            <a:spAutoFit/>
          </a:bodyPr>
          <a:lstStyle/>
          <a:p>
            <a:r>
              <a:rPr lang="id-ID" sz="1200" dirty="0"/>
              <a:t>Sumber: WCO PCA </a:t>
            </a:r>
            <a:r>
              <a:rPr lang="id-ID" sz="1200" dirty="0" err="1"/>
              <a:t>Guidelines</a:t>
            </a:r>
            <a:endParaRPr lang="id-ID" sz="1200" dirty="0"/>
          </a:p>
        </p:txBody>
      </p:sp>
    </p:spTree>
    <p:extLst>
      <p:ext uri="{BB962C8B-B14F-4D97-AF65-F5344CB8AC3E}">
        <p14:creationId xmlns:p14="http://schemas.microsoft.com/office/powerpoint/2010/main" val="114492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p:cNvSpPr txBox="1"/>
          <p:nvPr/>
        </p:nvSpPr>
        <p:spPr>
          <a:xfrm>
            <a:off x="1012791" y="210428"/>
            <a:ext cx="8158187" cy="461665"/>
          </a:xfrm>
          <a:prstGeom prst="rect">
            <a:avLst/>
          </a:prstGeom>
          <a:noFill/>
        </p:spPr>
        <p:txBody>
          <a:bodyPr wrap="square" rtlCol="0">
            <a:spAutoFit/>
          </a:bodyPr>
          <a:lstStyle/>
          <a:p>
            <a:pPr algn="ctr">
              <a:defRPr/>
            </a:pPr>
            <a:r>
              <a:rPr lang="en-AU" sz="2400" b="1" dirty="0">
                <a:latin typeface="Arial" pitchFamily="34" charset="0"/>
                <a:cs typeface="Arial" pitchFamily="34" charset="0"/>
              </a:rPr>
              <a:t>MATRIKS </a:t>
            </a:r>
            <a:r>
              <a:rPr lang="id-ID" sz="2400" b="1" dirty="0">
                <a:latin typeface="Arial" pitchFamily="34" charset="0"/>
                <a:cs typeface="Arial" pitchFamily="34" charset="0"/>
              </a:rPr>
              <a:t>PENGGUNA JASA</a:t>
            </a:r>
            <a:r>
              <a:rPr lang="en-AU" sz="2400" b="1" dirty="0">
                <a:latin typeface="Arial" pitchFamily="34" charset="0"/>
                <a:cs typeface="Arial" pitchFamily="34" charset="0"/>
              </a:rPr>
              <a:t> 9 KUADRAN</a:t>
            </a:r>
            <a:r>
              <a:rPr lang="id-ID" sz="2400" b="1" dirty="0">
                <a:latin typeface="Arial" pitchFamily="34" charset="0"/>
                <a:cs typeface="Arial" pitchFamily="34" charset="0"/>
              </a:rPr>
              <a:t> (</a:t>
            </a:r>
            <a:r>
              <a:rPr lang="id-ID" sz="2400" b="1" dirty="0" err="1">
                <a:latin typeface="Arial" pitchFamily="34" charset="0"/>
                <a:cs typeface="Arial" pitchFamily="34" charset="0"/>
              </a:rPr>
              <a:t>S-CURVE</a:t>
            </a:r>
            <a:r>
              <a:rPr lang="id-ID" sz="2400" b="1" dirty="0">
                <a:latin typeface="Arial" pitchFamily="34" charset="0"/>
                <a:cs typeface="Arial" pitchFamily="34" charset="0"/>
              </a:rPr>
              <a:t>)</a:t>
            </a:r>
            <a:endParaRPr lang="en-US" sz="2400" b="1" dirty="0">
              <a:latin typeface="Arial" pitchFamily="34" charset="0"/>
              <a:cs typeface="Arial" pitchFamily="34" charset="0"/>
            </a:endParaRPr>
          </a:p>
        </p:txBody>
      </p:sp>
      <p:pic>
        <p:nvPicPr>
          <p:cNvPr id="20" name="Picture 2"/>
          <p:cNvPicPr>
            <a:picLocks noChangeAspect="1" noChangeArrowheads="1"/>
          </p:cNvPicPr>
          <p:nvPr/>
        </p:nvPicPr>
        <p:blipFill>
          <a:blip r:embed="rId2" cstate="print"/>
          <a:srcRect/>
          <a:stretch>
            <a:fillRect/>
          </a:stretch>
        </p:blipFill>
        <p:spPr bwMode="auto">
          <a:xfrm>
            <a:off x="420208" y="115888"/>
            <a:ext cx="821507" cy="1003565"/>
          </a:xfrm>
          <a:prstGeom prst="rect">
            <a:avLst/>
          </a:prstGeom>
          <a:noFill/>
          <a:ln w="9525">
            <a:noFill/>
            <a:miter lim="800000"/>
            <a:headEnd/>
            <a:tailEnd/>
          </a:ln>
        </p:spPr>
      </p:pic>
      <p:pic>
        <p:nvPicPr>
          <p:cNvPr id="21" name="Picture 6"/>
          <p:cNvPicPr>
            <a:picLocks noChangeAspect="1"/>
          </p:cNvPicPr>
          <p:nvPr/>
        </p:nvPicPr>
        <p:blipFill>
          <a:blip r:embed="rId3" cstate="print"/>
          <a:srcRect/>
          <a:stretch>
            <a:fillRect/>
          </a:stretch>
        </p:blipFill>
        <p:spPr bwMode="auto">
          <a:xfrm>
            <a:off x="567299" y="6376988"/>
            <a:ext cx="8202628" cy="495300"/>
          </a:xfrm>
          <a:prstGeom prst="rect">
            <a:avLst/>
          </a:prstGeom>
          <a:noFill/>
          <a:ln w="9525">
            <a:noFill/>
            <a:miter lim="800000"/>
            <a:headEnd/>
            <a:tailEnd/>
          </a:ln>
        </p:spPr>
      </p:pic>
      <p:pic>
        <p:nvPicPr>
          <p:cNvPr id="22" name="Picture 11"/>
          <p:cNvPicPr>
            <a:picLocks noChangeAspect="1"/>
          </p:cNvPicPr>
          <p:nvPr/>
        </p:nvPicPr>
        <p:blipFill>
          <a:blip r:embed="rId4" cstate="print"/>
          <a:srcRect/>
          <a:stretch>
            <a:fillRect/>
          </a:stretch>
        </p:blipFill>
        <p:spPr bwMode="auto">
          <a:xfrm>
            <a:off x="567299" y="6294365"/>
            <a:ext cx="8202628" cy="91140"/>
          </a:xfrm>
          <a:prstGeom prst="rect">
            <a:avLst/>
          </a:prstGeom>
          <a:noFill/>
          <a:ln w="9525">
            <a:noFill/>
            <a:miter lim="800000"/>
            <a:headEnd/>
            <a:tailEnd/>
          </a:ln>
        </p:spPr>
      </p:pic>
      <p:pic>
        <p:nvPicPr>
          <p:cNvPr id="23" name="Picture 12"/>
          <p:cNvPicPr preferRelativeResize="0">
            <a:picLocks/>
          </p:cNvPicPr>
          <p:nvPr/>
        </p:nvPicPr>
        <p:blipFill>
          <a:blip r:embed="rId4" cstate="print"/>
          <a:srcRect/>
          <a:stretch>
            <a:fillRect/>
          </a:stretch>
        </p:blipFill>
        <p:spPr bwMode="auto">
          <a:xfrm>
            <a:off x="1241715" y="740448"/>
            <a:ext cx="7269659" cy="45719"/>
          </a:xfrm>
          <a:prstGeom prst="rect">
            <a:avLst/>
          </a:prstGeom>
          <a:noFill/>
          <a:ln w="9525">
            <a:noFill/>
            <a:miter lim="800000"/>
            <a:headEnd/>
            <a:tailEnd/>
          </a:ln>
        </p:spPr>
      </p:pic>
      <p:sp>
        <p:nvSpPr>
          <p:cNvPr id="24" name="TextBox 23"/>
          <p:cNvSpPr txBox="1"/>
          <p:nvPr/>
        </p:nvSpPr>
        <p:spPr>
          <a:xfrm>
            <a:off x="6072187" y="6400800"/>
            <a:ext cx="2432076" cy="415498"/>
          </a:xfrm>
          <a:prstGeom prst="rect">
            <a:avLst/>
          </a:prstGeom>
          <a:noFill/>
        </p:spPr>
        <p:txBody>
          <a:bodyPr wrap="none">
            <a:spAutoFit/>
          </a:bodyPr>
          <a:lstStyle/>
          <a:p>
            <a:pPr>
              <a:defRPr/>
            </a:pPr>
            <a:r>
              <a:rPr lang="id-ID" sz="1050" b="1" dirty="0">
                <a:solidFill>
                  <a:schemeClr val="bg1"/>
                </a:solidFill>
                <a:latin typeface="Arial" panose="020B0604020202020204" pitchFamily="34" charset="0"/>
                <a:cs typeface="Arial" panose="020B0604020202020204" pitchFamily="34" charset="0"/>
              </a:rPr>
              <a:t>Direktorat Jenderal </a:t>
            </a:r>
            <a:r>
              <a:rPr lang="en-US" sz="1050" b="1" dirty="0">
                <a:solidFill>
                  <a:schemeClr val="bg1"/>
                </a:solidFill>
                <a:latin typeface="Arial" panose="020B0604020202020204" pitchFamily="34" charset="0"/>
                <a:cs typeface="Arial" panose="020B0604020202020204" pitchFamily="34" charset="0"/>
              </a:rPr>
              <a:t> </a:t>
            </a:r>
            <a:r>
              <a:rPr lang="id-ID" sz="1050" b="1" dirty="0">
                <a:solidFill>
                  <a:schemeClr val="bg1"/>
                </a:solidFill>
                <a:latin typeface="Arial" panose="020B0604020202020204" pitchFamily="34" charset="0"/>
                <a:cs typeface="Arial" panose="020B0604020202020204" pitchFamily="34" charset="0"/>
              </a:rPr>
              <a:t>Bea dan Cukai</a:t>
            </a:r>
          </a:p>
          <a:p>
            <a:pPr algn="ctr">
              <a:defRPr/>
            </a:pPr>
            <a:r>
              <a:rPr lang="id-ID" sz="1050" b="1" dirty="0">
                <a:solidFill>
                  <a:schemeClr val="bg1"/>
                </a:solidFill>
                <a:latin typeface="Arial" panose="020B0604020202020204" pitchFamily="34" charset="0"/>
                <a:cs typeface="Arial" panose="020B0604020202020204" pitchFamily="34" charset="0"/>
              </a:rPr>
              <a:t>Kementerian Keuangan RI</a:t>
            </a:r>
          </a:p>
        </p:txBody>
      </p:sp>
      <p:sp>
        <p:nvSpPr>
          <p:cNvPr id="2" name="TextBox 1"/>
          <p:cNvSpPr txBox="1"/>
          <p:nvPr/>
        </p:nvSpPr>
        <p:spPr>
          <a:xfrm>
            <a:off x="1241714" y="957535"/>
            <a:ext cx="6302086" cy="738664"/>
          </a:xfrm>
          <a:prstGeom prst="rect">
            <a:avLst/>
          </a:prstGeom>
          <a:solidFill>
            <a:schemeClr val="accent1">
              <a:lumMod val="40000"/>
              <a:lumOff val="60000"/>
            </a:schemeClr>
          </a:solidFill>
        </p:spPr>
        <p:txBody>
          <a:bodyPr wrap="square" rtlCol="0">
            <a:spAutoFit/>
          </a:bodyPr>
          <a:lstStyle/>
          <a:p>
            <a:pPr algn="ctr"/>
            <a:r>
              <a:rPr lang="id-ID" sz="1400" dirty="0"/>
              <a:t>Dimodifikasi dari </a:t>
            </a:r>
            <a:r>
              <a:rPr lang="id-ID" sz="1400" i="1" dirty="0"/>
              <a:t>BCG </a:t>
            </a:r>
            <a:r>
              <a:rPr lang="id-ID" sz="1400" dirty="0"/>
              <a:t>(</a:t>
            </a:r>
            <a:r>
              <a:rPr lang="id-ID" sz="1400" i="1" dirty="0"/>
              <a:t>Boston Consulting Group</a:t>
            </a:r>
            <a:r>
              <a:rPr lang="id-ID" sz="1400" dirty="0"/>
              <a:t>) </a:t>
            </a:r>
            <a:r>
              <a:rPr lang="en-AU" sz="1400" i="1" dirty="0"/>
              <a:t>Matrix </a:t>
            </a:r>
            <a:r>
              <a:rPr lang="id-ID" sz="1400" dirty="0"/>
              <a:t>dengan menempatkan Entitas IU/IP dalam 9 (sembilan) kuadran berdasarkan Skor Kepentingan Suatu Perusahaan terhadap Negara  (Axis Y) dan Skor Tingkat Kepatuhan (Axis X)</a:t>
            </a:r>
          </a:p>
        </p:txBody>
      </p:sp>
      <p:sp>
        <p:nvSpPr>
          <p:cNvPr id="6" name="Rectangle 7"/>
          <p:cNvSpPr>
            <a:spLocks noChangeArrowheads="1"/>
          </p:cNvSpPr>
          <p:nvPr/>
        </p:nvSpPr>
        <p:spPr bwMode="auto">
          <a:xfrm>
            <a:off x="7447235" y="1509147"/>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d-ID" altLang="id-ID"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d-ID" altLang="id-ID"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id-ID" altLang="id-ID"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id-ID" altLang="id-ID" sz="1800" b="0" i="0" u="none" strike="noStrike" cap="none" normalizeH="0" baseline="0">
              <a:ln>
                <a:noFill/>
              </a:ln>
              <a:solidFill>
                <a:schemeClr val="tx1"/>
              </a:solidFill>
              <a:effectLst/>
              <a:latin typeface="Arial" panose="020B0604020202020204" pitchFamily="34" charset="0"/>
            </a:endParaRPr>
          </a:p>
        </p:txBody>
      </p:sp>
      <p:sp>
        <p:nvSpPr>
          <p:cNvPr id="7" name="Rectangle 8"/>
          <p:cNvSpPr>
            <a:spLocks noChangeArrowheads="1"/>
          </p:cNvSpPr>
          <p:nvPr/>
        </p:nvSpPr>
        <p:spPr bwMode="auto">
          <a:xfrm>
            <a:off x="2967601" y="485024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pSp>
        <p:nvGrpSpPr>
          <p:cNvPr id="32" name="Group 31"/>
          <p:cNvGrpSpPr/>
          <p:nvPr/>
        </p:nvGrpSpPr>
        <p:grpSpPr>
          <a:xfrm>
            <a:off x="1934446" y="1968676"/>
            <a:ext cx="4916621" cy="4230866"/>
            <a:chOff x="2862750" y="1979870"/>
            <a:chExt cx="6555495" cy="4230866"/>
          </a:xfrm>
        </p:grpSpPr>
        <p:sp>
          <p:nvSpPr>
            <p:cNvPr id="3" name="Rectangle 2"/>
            <p:cNvSpPr/>
            <p:nvPr/>
          </p:nvSpPr>
          <p:spPr>
            <a:xfrm>
              <a:off x="2862750" y="1979870"/>
              <a:ext cx="6555495" cy="4230866"/>
            </a:xfrm>
            <a:prstGeom prst="rect">
              <a:avLst/>
            </a:prstGeom>
            <a:gradFill flip="none" rotWithShape="1">
              <a:gsLst>
                <a:gs pos="24000">
                  <a:schemeClr val="tx1"/>
                </a:gs>
                <a:gs pos="53000">
                  <a:schemeClr val="tx1">
                    <a:lumMod val="50000"/>
                    <a:lumOff val="50000"/>
                  </a:schemeClr>
                </a:gs>
                <a:gs pos="80000">
                  <a:srgbClr val="7C7C7C"/>
                </a:gs>
                <a:gs pos="100000">
                  <a:schemeClr val="bg1">
                    <a:lumMod val="5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Left-Right Arrow 8"/>
            <p:cNvSpPr/>
            <p:nvPr/>
          </p:nvSpPr>
          <p:spPr>
            <a:xfrm>
              <a:off x="4164096" y="5641239"/>
              <a:ext cx="4549380" cy="4893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Compliance Level</a:t>
              </a:r>
            </a:p>
          </p:txBody>
        </p:sp>
        <p:sp>
          <p:nvSpPr>
            <p:cNvPr id="17" name="Left-Right Arrow 16"/>
            <p:cNvSpPr/>
            <p:nvPr/>
          </p:nvSpPr>
          <p:spPr>
            <a:xfrm rot="16200000">
              <a:off x="1681845" y="3457107"/>
              <a:ext cx="3129421" cy="54549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Impact Level to The National Interest</a:t>
              </a:r>
            </a:p>
          </p:txBody>
        </p:sp>
        <p:sp>
          <p:nvSpPr>
            <p:cNvPr id="10" name="TextBox 9"/>
            <p:cNvSpPr txBox="1"/>
            <p:nvPr/>
          </p:nvSpPr>
          <p:spPr>
            <a:xfrm>
              <a:off x="3558975" y="2387382"/>
              <a:ext cx="1086196" cy="2893100"/>
            </a:xfrm>
            <a:prstGeom prst="rect">
              <a:avLst/>
            </a:prstGeom>
            <a:noFill/>
          </p:spPr>
          <p:txBody>
            <a:bodyPr wrap="none" rtlCol="0">
              <a:spAutoFit/>
            </a:bodyPr>
            <a:lstStyle/>
            <a:p>
              <a:r>
                <a:rPr lang="en-US" sz="1400" b="1" dirty="0">
                  <a:solidFill>
                    <a:schemeClr val="bg1"/>
                  </a:solidFill>
                </a:rPr>
                <a:t>High</a:t>
              </a: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r>
                <a:rPr lang="en-US" sz="1400" b="1" dirty="0">
                  <a:solidFill>
                    <a:schemeClr val="bg1"/>
                  </a:solidFill>
                </a:rPr>
                <a:t>Medium</a:t>
              </a: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endParaRPr lang="en-US" sz="1400" b="1" dirty="0">
                <a:solidFill>
                  <a:schemeClr val="bg1"/>
                </a:solidFill>
              </a:endParaRPr>
            </a:p>
            <a:p>
              <a:r>
                <a:rPr lang="en-US" sz="1400" b="1" dirty="0">
                  <a:solidFill>
                    <a:schemeClr val="bg1"/>
                  </a:solidFill>
                </a:rPr>
                <a:t>Low</a:t>
              </a:r>
            </a:p>
          </p:txBody>
        </p:sp>
        <p:sp>
          <p:nvSpPr>
            <p:cNvPr id="11" name="Rectangle 10"/>
            <p:cNvSpPr/>
            <p:nvPr/>
          </p:nvSpPr>
          <p:spPr>
            <a:xfrm>
              <a:off x="4360799" y="2222312"/>
              <a:ext cx="4352677" cy="3072252"/>
            </a:xfrm>
            <a:prstGeom prst="rect">
              <a:avLst/>
            </a:prstGeom>
            <a:gradFill>
              <a:gsLst>
                <a:gs pos="21000">
                  <a:srgbClr val="00B050"/>
                </a:gs>
                <a:gs pos="50000">
                  <a:srgbClr val="FFFF00"/>
                </a:gs>
                <a:gs pos="81000">
                  <a:srgbClr val="FF0000"/>
                </a:gs>
              </a:gsLst>
              <a:lin ang="81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19873" y="5379947"/>
              <a:ext cx="4826536" cy="307777"/>
            </a:xfrm>
            <a:prstGeom prst="rect">
              <a:avLst/>
            </a:prstGeom>
            <a:noFill/>
          </p:spPr>
          <p:txBody>
            <a:bodyPr wrap="none" rtlCol="0">
              <a:spAutoFit/>
            </a:bodyPr>
            <a:lstStyle/>
            <a:p>
              <a:r>
                <a:rPr lang="en-US" sz="1400" b="1" dirty="0">
                  <a:solidFill>
                    <a:schemeClr val="bg1"/>
                  </a:solidFill>
                </a:rPr>
                <a:t>Low	                 Medium                                 High</a:t>
              </a:r>
            </a:p>
          </p:txBody>
        </p:sp>
        <p:cxnSp>
          <p:nvCxnSpPr>
            <p:cNvPr id="14" name="Straight Connector 13"/>
            <p:cNvCxnSpPr/>
            <p:nvPr/>
          </p:nvCxnSpPr>
          <p:spPr>
            <a:xfrm>
              <a:off x="5786203" y="2222312"/>
              <a:ext cx="14990" cy="30722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242747" y="2224812"/>
              <a:ext cx="14990" cy="30722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369137" y="4294767"/>
              <a:ext cx="4344339" cy="1079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356646" y="3245842"/>
              <a:ext cx="4341840" cy="129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793410" y="2308085"/>
              <a:ext cx="592469" cy="707886"/>
            </a:xfrm>
            <a:prstGeom prst="rect">
              <a:avLst/>
            </a:prstGeom>
            <a:noFill/>
          </p:spPr>
          <p:txBody>
            <a:bodyPr wrap="none" rtlCol="0">
              <a:spAutoFit/>
            </a:bodyPr>
            <a:lstStyle/>
            <a:p>
              <a:r>
                <a:rPr lang="en-US" sz="4000" b="1" dirty="0"/>
                <a:t>1</a:t>
              </a:r>
            </a:p>
          </p:txBody>
        </p:sp>
        <p:sp>
          <p:nvSpPr>
            <p:cNvPr id="34" name="TextBox 33"/>
            <p:cNvSpPr txBox="1"/>
            <p:nvPr/>
          </p:nvSpPr>
          <p:spPr>
            <a:xfrm>
              <a:off x="6305390" y="2308085"/>
              <a:ext cx="592469" cy="707886"/>
            </a:xfrm>
            <a:prstGeom prst="rect">
              <a:avLst/>
            </a:prstGeom>
            <a:noFill/>
          </p:spPr>
          <p:txBody>
            <a:bodyPr wrap="none" rtlCol="0">
              <a:spAutoFit/>
            </a:bodyPr>
            <a:lstStyle/>
            <a:p>
              <a:r>
                <a:rPr lang="en-US" sz="4000" b="1" dirty="0"/>
                <a:t>2</a:t>
              </a:r>
            </a:p>
          </p:txBody>
        </p:sp>
        <p:sp>
          <p:nvSpPr>
            <p:cNvPr id="35" name="TextBox 34"/>
            <p:cNvSpPr txBox="1"/>
            <p:nvPr/>
          </p:nvSpPr>
          <p:spPr>
            <a:xfrm>
              <a:off x="7806902" y="3404864"/>
              <a:ext cx="592469" cy="707886"/>
            </a:xfrm>
            <a:prstGeom prst="rect">
              <a:avLst/>
            </a:prstGeom>
            <a:noFill/>
          </p:spPr>
          <p:txBody>
            <a:bodyPr wrap="none" rtlCol="0">
              <a:spAutoFit/>
            </a:bodyPr>
            <a:lstStyle/>
            <a:p>
              <a:r>
                <a:rPr lang="en-US" sz="4000" b="1" dirty="0"/>
                <a:t>3</a:t>
              </a:r>
            </a:p>
          </p:txBody>
        </p:sp>
        <p:sp>
          <p:nvSpPr>
            <p:cNvPr id="36" name="TextBox 35"/>
            <p:cNvSpPr txBox="1"/>
            <p:nvPr/>
          </p:nvSpPr>
          <p:spPr>
            <a:xfrm>
              <a:off x="7824392" y="4456670"/>
              <a:ext cx="592469" cy="707886"/>
            </a:xfrm>
            <a:prstGeom prst="rect">
              <a:avLst/>
            </a:prstGeom>
            <a:noFill/>
          </p:spPr>
          <p:txBody>
            <a:bodyPr wrap="none" rtlCol="0">
              <a:spAutoFit/>
            </a:bodyPr>
            <a:lstStyle/>
            <a:p>
              <a:r>
                <a:rPr lang="en-US" sz="4000" b="1" dirty="0"/>
                <a:t>6</a:t>
              </a:r>
            </a:p>
          </p:txBody>
        </p:sp>
        <p:sp>
          <p:nvSpPr>
            <p:cNvPr id="37" name="TextBox 36"/>
            <p:cNvSpPr txBox="1"/>
            <p:nvPr/>
          </p:nvSpPr>
          <p:spPr>
            <a:xfrm>
              <a:off x="6312888" y="3379881"/>
              <a:ext cx="592469" cy="707886"/>
            </a:xfrm>
            <a:prstGeom prst="rect">
              <a:avLst/>
            </a:prstGeom>
            <a:noFill/>
          </p:spPr>
          <p:txBody>
            <a:bodyPr wrap="none" rtlCol="0">
              <a:spAutoFit/>
            </a:bodyPr>
            <a:lstStyle/>
            <a:p>
              <a:r>
                <a:rPr lang="en-US" sz="4000" b="1" dirty="0"/>
                <a:t>5</a:t>
              </a:r>
            </a:p>
          </p:txBody>
        </p:sp>
        <p:sp>
          <p:nvSpPr>
            <p:cNvPr id="38" name="TextBox 37"/>
            <p:cNvSpPr txBox="1"/>
            <p:nvPr/>
          </p:nvSpPr>
          <p:spPr>
            <a:xfrm>
              <a:off x="6315386" y="4446678"/>
              <a:ext cx="592469" cy="707886"/>
            </a:xfrm>
            <a:prstGeom prst="rect">
              <a:avLst/>
            </a:prstGeom>
            <a:noFill/>
          </p:spPr>
          <p:txBody>
            <a:bodyPr wrap="none" rtlCol="0">
              <a:spAutoFit/>
            </a:bodyPr>
            <a:lstStyle/>
            <a:p>
              <a:r>
                <a:rPr lang="en-US" sz="4000" b="1" dirty="0"/>
                <a:t>8</a:t>
              </a:r>
            </a:p>
          </p:txBody>
        </p:sp>
        <p:sp>
          <p:nvSpPr>
            <p:cNvPr id="39" name="TextBox 38"/>
            <p:cNvSpPr txBox="1"/>
            <p:nvPr/>
          </p:nvSpPr>
          <p:spPr>
            <a:xfrm>
              <a:off x="4833859" y="4434187"/>
              <a:ext cx="592469" cy="707886"/>
            </a:xfrm>
            <a:prstGeom prst="rect">
              <a:avLst/>
            </a:prstGeom>
            <a:noFill/>
          </p:spPr>
          <p:txBody>
            <a:bodyPr wrap="none" rtlCol="0">
              <a:spAutoFit/>
            </a:bodyPr>
            <a:lstStyle/>
            <a:p>
              <a:r>
                <a:rPr lang="en-US" sz="4000" b="1" dirty="0"/>
                <a:t>9</a:t>
              </a:r>
            </a:p>
          </p:txBody>
        </p:sp>
        <p:sp>
          <p:nvSpPr>
            <p:cNvPr id="40" name="TextBox 39"/>
            <p:cNvSpPr txBox="1"/>
            <p:nvPr/>
          </p:nvSpPr>
          <p:spPr>
            <a:xfrm>
              <a:off x="4821369" y="3387376"/>
              <a:ext cx="592469" cy="707886"/>
            </a:xfrm>
            <a:prstGeom prst="rect">
              <a:avLst/>
            </a:prstGeom>
            <a:noFill/>
          </p:spPr>
          <p:txBody>
            <a:bodyPr wrap="none" rtlCol="0">
              <a:spAutoFit/>
            </a:bodyPr>
            <a:lstStyle/>
            <a:p>
              <a:r>
                <a:rPr lang="en-US" sz="4000" b="1" dirty="0"/>
                <a:t>7</a:t>
              </a:r>
            </a:p>
          </p:txBody>
        </p:sp>
        <p:sp>
          <p:nvSpPr>
            <p:cNvPr id="41" name="TextBox 40"/>
            <p:cNvSpPr txBox="1"/>
            <p:nvPr/>
          </p:nvSpPr>
          <p:spPr>
            <a:xfrm>
              <a:off x="4823867" y="2295595"/>
              <a:ext cx="592469" cy="707886"/>
            </a:xfrm>
            <a:prstGeom prst="rect">
              <a:avLst/>
            </a:prstGeom>
            <a:noFill/>
          </p:spPr>
          <p:txBody>
            <a:bodyPr wrap="none" rtlCol="0">
              <a:spAutoFit/>
            </a:bodyPr>
            <a:lstStyle/>
            <a:p>
              <a:r>
                <a:rPr lang="en-US" sz="4000" b="1" dirty="0"/>
                <a:t>4</a:t>
              </a:r>
            </a:p>
          </p:txBody>
        </p:sp>
      </p:grpSp>
    </p:spTree>
    <p:extLst>
      <p:ext uri="{BB962C8B-B14F-4D97-AF65-F5344CB8AC3E}">
        <p14:creationId xmlns:p14="http://schemas.microsoft.com/office/powerpoint/2010/main" val="87727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06471240"/>
              </p:ext>
            </p:extLst>
          </p:nvPr>
        </p:nvGraphicFramePr>
        <p:xfrm>
          <a:off x="457199" y="885826"/>
          <a:ext cx="8543925" cy="55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p:txBody>
          <a:bodyPr>
            <a:normAutofit fontScale="90000"/>
          </a:bodyPr>
          <a:lstStyle/>
          <a:p>
            <a:r>
              <a:rPr lang="id-ID" sz="3200" b="1" dirty="0">
                <a:ln w="12700">
                  <a:solidFill>
                    <a:schemeClr val="accent1"/>
                  </a:solidFill>
                  <a:prstDash val="solid"/>
                </a:ln>
                <a:solidFill>
                  <a:srgbClr val="FFC000"/>
                </a:solidFill>
                <a:effectLst>
                  <a:outerShdw dist="38100" dir="2640000" algn="bl" rotWithShape="0">
                    <a:schemeClr val="accent1"/>
                  </a:outerShdw>
                </a:effectLst>
              </a:rPr>
              <a:t>Pokok-Pokok Penetapan tarif BM Skema USDFS dalam Peraturan Menteri Keuangan </a:t>
            </a:r>
          </a:p>
        </p:txBody>
      </p:sp>
    </p:spTree>
    <p:extLst>
      <p:ext uri="{BB962C8B-B14F-4D97-AF65-F5344CB8AC3E}">
        <p14:creationId xmlns:p14="http://schemas.microsoft.com/office/powerpoint/2010/main" val="414827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5"/>
          <p:cNvSpPr>
            <a:spLocks/>
          </p:cNvSpPr>
          <p:nvPr/>
        </p:nvSpPr>
        <p:spPr bwMode="auto">
          <a:xfrm>
            <a:off x="832217" y="3235325"/>
            <a:ext cx="1149350" cy="338138"/>
          </a:xfrm>
          <a:custGeom>
            <a:avLst/>
            <a:gdLst>
              <a:gd name="T0" fmla="*/ 2896 w 2896"/>
              <a:gd name="T1" fmla="*/ 420 h 850"/>
              <a:gd name="T2" fmla="*/ 1448 w 2896"/>
              <a:gd name="T3" fmla="*/ 0 h 850"/>
              <a:gd name="T4" fmla="*/ 0 w 2896"/>
              <a:gd name="T5" fmla="*/ 420 h 850"/>
              <a:gd name="T6" fmla="*/ 1448 w 2896"/>
              <a:gd name="T7" fmla="*/ 850 h 850"/>
              <a:gd name="T8" fmla="*/ 2896 w 2896"/>
              <a:gd name="T9" fmla="*/ 420 h 850"/>
            </a:gdLst>
            <a:ahLst/>
            <a:cxnLst>
              <a:cxn ang="0">
                <a:pos x="T0" y="T1"/>
              </a:cxn>
              <a:cxn ang="0">
                <a:pos x="T2" y="T3"/>
              </a:cxn>
              <a:cxn ang="0">
                <a:pos x="T4" y="T5"/>
              </a:cxn>
              <a:cxn ang="0">
                <a:pos x="T6" y="T7"/>
              </a:cxn>
              <a:cxn ang="0">
                <a:pos x="T8" y="T9"/>
              </a:cxn>
            </a:cxnLst>
            <a:rect l="0" t="0" r="r" b="b"/>
            <a:pathLst>
              <a:path w="2896" h="850">
                <a:moveTo>
                  <a:pt x="2896" y="420"/>
                </a:moveTo>
                <a:lnTo>
                  <a:pt x="1448" y="0"/>
                </a:lnTo>
                <a:lnTo>
                  <a:pt x="0" y="420"/>
                </a:lnTo>
                <a:lnTo>
                  <a:pt x="1448" y="850"/>
                </a:lnTo>
                <a:lnTo>
                  <a:pt x="2896" y="420"/>
                </a:lnTo>
                <a:close/>
              </a:path>
            </a:pathLst>
          </a:custGeom>
          <a:solidFill>
            <a:srgbClr val="41B0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5" name="Title 3"/>
          <p:cNvSpPr txBox="1">
            <a:spLocks/>
          </p:cNvSpPr>
          <p:nvPr/>
        </p:nvSpPr>
        <p:spPr bwMode="auto">
          <a:xfrm>
            <a:off x="1171576" y="106411"/>
            <a:ext cx="7929566" cy="739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defTabSz="914400"/>
            <a:r>
              <a:rPr lang="id-ID" sz="280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Pokok-Pokok SKEP USDFS oleh Direktur Jenderal Bea dan Cukai a.n. Menteri Keuangan</a:t>
            </a:r>
            <a:endParaRPr lang="en-US" sz="2800" dirty="0"/>
          </a:p>
        </p:txBody>
      </p:sp>
      <p:sp>
        <p:nvSpPr>
          <p:cNvPr id="6" name="Freeform 74"/>
          <p:cNvSpPr>
            <a:spLocks/>
          </p:cNvSpPr>
          <p:nvPr/>
        </p:nvSpPr>
        <p:spPr bwMode="auto">
          <a:xfrm>
            <a:off x="832217" y="2130425"/>
            <a:ext cx="1149350" cy="338138"/>
          </a:xfrm>
          <a:custGeom>
            <a:avLst/>
            <a:gdLst>
              <a:gd name="T0" fmla="*/ 2896 w 2896"/>
              <a:gd name="T1" fmla="*/ 421 h 850"/>
              <a:gd name="T2" fmla="*/ 1448 w 2896"/>
              <a:gd name="T3" fmla="*/ 0 h 850"/>
              <a:gd name="T4" fmla="*/ 0 w 2896"/>
              <a:gd name="T5" fmla="*/ 421 h 850"/>
              <a:gd name="T6" fmla="*/ 1448 w 2896"/>
              <a:gd name="T7" fmla="*/ 850 h 850"/>
              <a:gd name="T8" fmla="*/ 2896 w 2896"/>
              <a:gd name="T9" fmla="*/ 421 h 850"/>
            </a:gdLst>
            <a:ahLst/>
            <a:cxnLst>
              <a:cxn ang="0">
                <a:pos x="T0" y="T1"/>
              </a:cxn>
              <a:cxn ang="0">
                <a:pos x="T2" y="T3"/>
              </a:cxn>
              <a:cxn ang="0">
                <a:pos x="T4" y="T5"/>
              </a:cxn>
              <a:cxn ang="0">
                <a:pos x="T6" y="T7"/>
              </a:cxn>
              <a:cxn ang="0">
                <a:pos x="T8" y="T9"/>
              </a:cxn>
            </a:cxnLst>
            <a:rect l="0" t="0" r="r" b="b"/>
            <a:pathLst>
              <a:path w="2896" h="850">
                <a:moveTo>
                  <a:pt x="2896" y="421"/>
                </a:moveTo>
                <a:lnTo>
                  <a:pt x="1448" y="0"/>
                </a:lnTo>
                <a:lnTo>
                  <a:pt x="0" y="421"/>
                </a:lnTo>
                <a:lnTo>
                  <a:pt x="1448" y="850"/>
                </a:lnTo>
                <a:lnTo>
                  <a:pt x="2896" y="421"/>
                </a:lnTo>
                <a:close/>
              </a:path>
            </a:pathLst>
          </a:custGeom>
          <a:solidFill>
            <a:srgbClr val="F9AB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7" name="Freeform 76"/>
          <p:cNvSpPr>
            <a:spLocks/>
          </p:cNvSpPr>
          <p:nvPr/>
        </p:nvSpPr>
        <p:spPr bwMode="auto">
          <a:xfrm>
            <a:off x="832217" y="4341813"/>
            <a:ext cx="1149350" cy="336550"/>
          </a:xfrm>
          <a:custGeom>
            <a:avLst/>
            <a:gdLst>
              <a:gd name="T0" fmla="*/ 2896 w 2896"/>
              <a:gd name="T1" fmla="*/ 420 h 851"/>
              <a:gd name="T2" fmla="*/ 1448 w 2896"/>
              <a:gd name="T3" fmla="*/ 0 h 851"/>
              <a:gd name="T4" fmla="*/ 0 w 2896"/>
              <a:gd name="T5" fmla="*/ 420 h 851"/>
              <a:gd name="T6" fmla="*/ 1448 w 2896"/>
              <a:gd name="T7" fmla="*/ 851 h 851"/>
              <a:gd name="T8" fmla="*/ 2896 w 2896"/>
              <a:gd name="T9" fmla="*/ 420 h 851"/>
            </a:gdLst>
            <a:ahLst/>
            <a:cxnLst>
              <a:cxn ang="0">
                <a:pos x="T0" y="T1"/>
              </a:cxn>
              <a:cxn ang="0">
                <a:pos x="T2" y="T3"/>
              </a:cxn>
              <a:cxn ang="0">
                <a:pos x="T4" y="T5"/>
              </a:cxn>
              <a:cxn ang="0">
                <a:pos x="T6" y="T7"/>
              </a:cxn>
              <a:cxn ang="0">
                <a:pos x="T8" y="T9"/>
              </a:cxn>
            </a:cxnLst>
            <a:rect l="0" t="0" r="r" b="b"/>
            <a:pathLst>
              <a:path w="2896" h="851">
                <a:moveTo>
                  <a:pt x="2896" y="420"/>
                </a:moveTo>
                <a:lnTo>
                  <a:pt x="1448" y="0"/>
                </a:lnTo>
                <a:lnTo>
                  <a:pt x="0" y="420"/>
                </a:lnTo>
                <a:lnTo>
                  <a:pt x="1448" y="851"/>
                </a:lnTo>
                <a:lnTo>
                  <a:pt x="2896" y="420"/>
                </a:lnTo>
                <a:close/>
              </a:path>
            </a:pathLst>
          </a:custGeom>
          <a:solidFill>
            <a:srgbClr val="4F6A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8" name="Freeform 77"/>
          <p:cNvSpPr>
            <a:spLocks/>
          </p:cNvSpPr>
          <p:nvPr/>
        </p:nvSpPr>
        <p:spPr bwMode="auto">
          <a:xfrm>
            <a:off x="832217" y="5446713"/>
            <a:ext cx="1149350" cy="338138"/>
          </a:xfrm>
          <a:custGeom>
            <a:avLst/>
            <a:gdLst>
              <a:gd name="T0" fmla="*/ 2896 w 2896"/>
              <a:gd name="T1" fmla="*/ 422 h 852"/>
              <a:gd name="T2" fmla="*/ 1448 w 2896"/>
              <a:gd name="T3" fmla="*/ 0 h 852"/>
              <a:gd name="T4" fmla="*/ 0 w 2896"/>
              <a:gd name="T5" fmla="*/ 422 h 852"/>
              <a:gd name="T6" fmla="*/ 1448 w 2896"/>
              <a:gd name="T7" fmla="*/ 852 h 852"/>
              <a:gd name="T8" fmla="*/ 2896 w 2896"/>
              <a:gd name="T9" fmla="*/ 422 h 852"/>
            </a:gdLst>
            <a:ahLst/>
            <a:cxnLst>
              <a:cxn ang="0">
                <a:pos x="T0" y="T1"/>
              </a:cxn>
              <a:cxn ang="0">
                <a:pos x="T2" y="T3"/>
              </a:cxn>
              <a:cxn ang="0">
                <a:pos x="T4" y="T5"/>
              </a:cxn>
              <a:cxn ang="0">
                <a:pos x="T6" y="T7"/>
              </a:cxn>
              <a:cxn ang="0">
                <a:pos x="T8" y="T9"/>
              </a:cxn>
            </a:cxnLst>
            <a:rect l="0" t="0" r="r" b="b"/>
            <a:pathLst>
              <a:path w="2896" h="852">
                <a:moveTo>
                  <a:pt x="2896" y="422"/>
                </a:moveTo>
                <a:lnTo>
                  <a:pt x="1448" y="0"/>
                </a:lnTo>
                <a:lnTo>
                  <a:pt x="0" y="422"/>
                </a:lnTo>
                <a:lnTo>
                  <a:pt x="1448" y="852"/>
                </a:lnTo>
                <a:lnTo>
                  <a:pt x="2896" y="422"/>
                </a:lnTo>
                <a:close/>
              </a:path>
            </a:pathLst>
          </a:custGeom>
          <a:solidFill>
            <a:srgbClr val="F25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9" name="Freeform 78"/>
          <p:cNvSpPr>
            <a:spLocks/>
          </p:cNvSpPr>
          <p:nvPr/>
        </p:nvSpPr>
        <p:spPr bwMode="auto">
          <a:xfrm>
            <a:off x="832217" y="1025525"/>
            <a:ext cx="1149350" cy="336550"/>
          </a:xfrm>
          <a:custGeom>
            <a:avLst/>
            <a:gdLst>
              <a:gd name="T0" fmla="*/ 2896 w 2896"/>
              <a:gd name="T1" fmla="*/ 421 h 850"/>
              <a:gd name="T2" fmla="*/ 1448 w 2896"/>
              <a:gd name="T3" fmla="*/ 0 h 850"/>
              <a:gd name="T4" fmla="*/ 0 w 2896"/>
              <a:gd name="T5" fmla="*/ 421 h 850"/>
              <a:gd name="T6" fmla="*/ 1448 w 2896"/>
              <a:gd name="T7" fmla="*/ 850 h 850"/>
              <a:gd name="T8" fmla="*/ 2896 w 2896"/>
              <a:gd name="T9" fmla="*/ 421 h 850"/>
            </a:gdLst>
            <a:ahLst/>
            <a:cxnLst>
              <a:cxn ang="0">
                <a:pos x="T0" y="T1"/>
              </a:cxn>
              <a:cxn ang="0">
                <a:pos x="T2" y="T3"/>
              </a:cxn>
              <a:cxn ang="0">
                <a:pos x="T4" y="T5"/>
              </a:cxn>
              <a:cxn ang="0">
                <a:pos x="T6" y="T7"/>
              </a:cxn>
              <a:cxn ang="0">
                <a:pos x="T8" y="T9"/>
              </a:cxn>
            </a:cxnLst>
            <a:rect l="0" t="0" r="r" b="b"/>
            <a:pathLst>
              <a:path w="2896" h="850">
                <a:moveTo>
                  <a:pt x="2896" y="421"/>
                </a:moveTo>
                <a:lnTo>
                  <a:pt x="1448" y="0"/>
                </a:lnTo>
                <a:lnTo>
                  <a:pt x="0" y="421"/>
                </a:lnTo>
                <a:lnTo>
                  <a:pt x="1448" y="850"/>
                </a:lnTo>
                <a:lnTo>
                  <a:pt x="2896" y="421"/>
                </a:lnTo>
                <a:close/>
              </a:path>
            </a:pathLst>
          </a:custGeom>
          <a:solidFill>
            <a:srgbClr val="6EB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0" name="Freeform 89"/>
          <p:cNvSpPr>
            <a:spLocks/>
          </p:cNvSpPr>
          <p:nvPr/>
        </p:nvSpPr>
        <p:spPr bwMode="auto">
          <a:xfrm>
            <a:off x="1060817" y="815975"/>
            <a:ext cx="692150" cy="6042025"/>
          </a:xfrm>
          <a:custGeom>
            <a:avLst/>
            <a:gdLst>
              <a:gd name="T0" fmla="*/ 0 w 1748"/>
              <a:gd name="T1" fmla="*/ 260 h 15225"/>
              <a:gd name="T2" fmla="*/ 874 w 1748"/>
              <a:gd name="T3" fmla="*/ 0 h 15225"/>
              <a:gd name="T4" fmla="*/ 1748 w 1748"/>
              <a:gd name="T5" fmla="*/ 260 h 15225"/>
              <a:gd name="T6" fmla="*/ 1748 w 1748"/>
              <a:gd name="T7" fmla="*/ 15225 h 15225"/>
              <a:gd name="T8" fmla="*/ 0 w 1748"/>
              <a:gd name="T9" fmla="*/ 15225 h 15225"/>
              <a:gd name="T10" fmla="*/ 0 w 1748"/>
              <a:gd name="T11" fmla="*/ 260 h 15225"/>
            </a:gdLst>
            <a:ahLst/>
            <a:cxnLst>
              <a:cxn ang="0">
                <a:pos x="T0" y="T1"/>
              </a:cxn>
              <a:cxn ang="0">
                <a:pos x="T2" y="T3"/>
              </a:cxn>
              <a:cxn ang="0">
                <a:pos x="T4" y="T5"/>
              </a:cxn>
              <a:cxn ang="0">
                <a:pos x="T6" y="T7"/>
              </a:cxn>
              <a:cxn ang="0">
                <a:pos x="T8" y="T9"/>
              </a:cxn>
              <a:cxn ang="0">
                <a:pos x="T10" y="T11"/>
              </a:cxn>
            </a:cxnLst>
            <a:rect l="0" t="0" r="r" b="b"/>
            <a:pathLst>
              <a:path w="1748" h="15225">
                <a:moveTo>
                  <a:pt x="0" y="260"/>
                </a:moveTo>
                <a:lnTo>
                  <a:pt x="874" y="0"/>
                </a:lnTo>
                <a:lnTo>
                  <a:pt x="1748" y="260"/>
                </a:lnTo>
                <a:lnTo>
                  <a:pt x="1748" y="15225"/>
                </a:lnTo>
                <a:lnTo>
                  <a:pt x="0" y="15225"/>
                </a:lnTo>
                <a:lnTo>
                  <a:pt x="0" y="260"/>
                </a:lnTo>
                <a:close/>
              </a:path>
            </a:pathLst>
          </a:custGeom>
          <a:solidFill>
            <a:srgbClr val="D2DA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1" name="Freeform 90"/>
          <p:cNvSpPr>
            <a:spLocks/>
          </p:cNvSpPr>
          <p:nvPr/>
        </p:nvSpPr>
        <p:spPr bwMode="auto">
          <a:xfrm>
            <a:off x="1060817" y="6448425"/>
            <a:ext cx="346075" cy="409575"/>
          </a:xfrm>
          <a:custGeom>
            <a:avLst/>
            <a:gdLst>
              <a:gd name="T0" fmla="*/ 874 w 874"/>
              <a:gd name="T1" fmla="*/ 1031 h 1031"/>
              <a:gd name="T2" fmla="*/ 0 w 874"/>
              <a:gd name="T3" fmla="*/ 1031 h 1031"/>
              <a:gd name="T4" fmla="*/ 0 w 874"/>
              <a:gd name="T5" fmla="*/ 0 h 1031"/>
              <a:gd name="T6" fmla="*/ 874 w 874"/>
              <a:gd name="T7" fmla="*/ 259 h 1031"/>
              <a:gd name="T8" fmla="*/ 874 w 874"/>
              <a:gd name="T9" fmla="*/ 1031 h 1031"/>
            </a:gdLst>
            <a:ahLst/>
            <a:cxnLst>
              <a:cxn ang="0">
                <a:pos x="T0" y="T1"/>
              </a:cxn>
              <a:cxn ang="0">
                <a:pos x="T2" y="T3"/>
              </a:cxn>
              <a:cxn ang="0">
                <a:pos x="T4" y="T5"/>
              </a:cxn>
              <a:cxn ang="0">
                <a:pos x="T6" y="T7"/>
              </a:cxn>
              <a:cxn ang="0">
                <a:pos x="T8" y="T9"/>
              </a:cxn>
            </a:cxnLst>
            <a:rect l="0" t="0" r="r" b="b"/>
            <a:pathLst>
              <a:path w="874" h="1031">
                <a:moveTo>
                  <a:pt x="874" y="1031"/>
                </a:moveTo>
                <a:lnTo>
                  <a:pt x="0" y="1031"/>
                </a:lnTo>
                <a:lnTo>
                  <a:pt x="0" y="0"/>
                </a:lnTo>
                <a:lnTo>
                  <a:pt x="874" y="259"/>
                </a:lnTo>
                <a:lnTo>
                  <a:pt x="874" y="103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2" name="Freeform 91"/>
          <p:cNvSpPr>
            <a:spLocks/>
          </p:cNvSpPr>
          <p:nvPr/>
        </p:nvSpPr>
        <p:spPr bwMode="auto">
          <a:xfrm>
            <a:off x="1060817" y="5343525"/>
            <a:ext cx="346075" cy="441325"/>
          </a:xfrm>
          <a:custGeom>
            <a:avLst/>
            <a:gdLst>
              <a:gd name="T0" fmla="*/ 874 w 874"/>
              <a:gd name="T1" fmla="*/ 1111 h 1111"/>
              <a:gd name="T2" fmla="*/ 0 w 874"/>
              <a:gd name="T3" fmla="*/ 850 h 1111"/>
              <a:gd name="T4" fmla="*/ 0 w 874"/>
              <a:gd name="T5" fmla="*/ 0 h 1111"/>
              <a:gd name="T6" fmla="*/ 874 w 874"/>
              <a:gd name="T7" fmla="*/ 259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0"/>
                </a:lnTo>
                <a:lnTo>
                  <a:pt x="0" y="0"/>
                </a:lnTo>
                <a:lnTo>
                  <a:pt x="874" y="259"/>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3" name="Freeform 92"/>
          <p:cNvSpPr>
            <a:spLocks/>
          </p:cNvSpPr>
          <p:nvPr/>
        </p:nvSpPr>
        <p:spPr bwMode="auto">
          <a:xfrm>
            <a:off x="1060817" y="4238625"/>
            <a:ext cx="346075" cy="439738"/>
          </a:xfrm>
          <a:custGeom>
            <a:avLst/>
            <a:gdLst>
              <a:gd name="T0" fmla="*/ 874 w 874"/>
              <a:gd name="T1" fmla="*/ 1111 h 1111"/>
              <a:gd name="T2" fmla="*/ 0 w 874"/>
              <a:gd name="T3" fmla="*/ 851 h 1111"/>
              <a:gd name="T4" fmla="*/ 0 w 874"/>
              <a:gd name="T5" fmla="*/ 0 h 1111"/>
              <a:gd name="T6" fmla="*/ 874 w 874"/>
              <a:gd name="T7" fmla="*/ 260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1"/>
                </a:lnTo>
                <a:lnTo>
                  <a:pt x="0" y="0"/>
                </a:lnTo>
                <a:lnTo>
                  <a:pt x="874" y="260"/>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4" name="Freeform 93"/>
          <p:cNvSpPr>
            <a:spLocks/>
          </p:cNvSpPr>
          <p:nvPr/>
        </p:nvSpPr>
        <p:spPr bwMode="auto">
          <a:xfrm>
            <a:off x="1060817" y="3132138"/>
            <a:ext cx="346075" cy="441325"/>
          </a:xfrm>
          <a:custGeom>
            <a:avLst/>
            <a:gdLst>
              <a:gd name="T0" fmla="*/ 874 w 874"/>
              <a:gd name="T1" fmla="*/ 1111 h 1111"/>
              <a:gd name="T2" fmla="*/ 0 w 874"/>
              <a:gd name="T3" fmla="*/ 852 h 1111"/>
              <a:gd name="T4" fmla="*/ 0 w 874"/>
              <a:gd name="T5" fmla="*/ 0 h 1111"/>
              <a:gd name="T6" fmla="*/ 874 w 874"/>
              <a:gd name="T7" fmla="*/ 261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2"/>
                </a:lnTo>
                <a:lnTo>
                  <a:pt x="0" y="0"/>
                </a:lnTo>
                <a:lnTo>
                  <a:pt x="874" y="261"/>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5" name="Freeform 94"/>
          <p:cNvSpPr>
            <a:spLocks/>
          </p:cNvSpPr>
          <p:nvPr/>
        </p:nvSpPr>
        <p:spPr bwMode="auto">
          <a:xfrm>
            <a:off x="1060817" y="2027238"/>
            <a:ext cx="346075" cy="441325"/>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6" name="Freeform 95"/>
          <p:cNvSpPr>
            <a:spLocks/>
          </p:cNvSpPr>
          <p:nvPr/>
        </p:nvSpPr>
        <p:spPr bwMode="auto">
          <a:xfrm>
            <a:off x="1060817" y="815975"/>
            <a:ext cx="346075" cy="546100"/>
          </a:xfrm>
          <a:custGeom>
            <a:avLst/>
            <a:gdLst>
              <a:gd name="T0" fmla="*/ 874 w 874"/>
              <a:gd name="T1" fmla="*/ 1377 h 1377"/>
              <a:gd name="T2" fmla="*/ 0 w 874"/>
              <a:gd name="T3" fmla="*/ 1118 h 1377"/>
              <a:gd name="T4" fmla="*/ 0 w 874"/>
              <a:gd name="T5" fmla="*/ 260 h 1377"/>
              <a:gd name="T6" fmla="*/ 874 w 874"/>
              <a:gd name="T7" fmla="*/ 0 h 1377"/>
              <a:gd name="T8" fmla="*/ 874 w 874"/>
              <a:gd name="T9" fmla="*/ 1377 h 1377"/>
            </a:gdLst>
            <a:ahLst/>
            <a:cxnLst>
              <a:cxn ang="0">
                <a:pos x="T0" y="T1"/>
              </a:cxn>
              <a:cxn ang="0">
                <a:pos x="T2" y="T3"/>
              </a:cxn>
              <a:cxn ang="0">
                <a:pos x="T4" y="T5"/>
              </a:cxn>
              <a:cxn ang="0">
                <a:pos x="T6" y="T7"/>
              </a:cxn>
              <a:cxn ang="0">
                <a:pos x="T8" y="T9"/>
              </a:cxn>
            </a:cxnLst>
            <a:rect l="0" t="0" r="r" b="b"/>
            <a:pathLst>
              <a:path w="874" h="1377">
                <a:moveTo>
                  <a:pt x="874" y="1377"/>
                </a:moveTo>
                <a:lnTo>
                  <a:pt x="0" y="1118"/>
                </a:lnTo>
                <a:lnTo>
                  <a:pt x="0" y="260"/>
                </a:lnTo>
                <a:lnTo>
                  <a:pt x="874" y="0"/>
                </a:lnTo>
                <a:lnTo>
                  <a:pt x="874" y="13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7" name="Freeform 88"/>
          <p:cNvSpPr>
            <a:spLocks/>
          </p:cNvSpPr>
          <p:nvPr/>
        </p:nvSpPr>
        <p:spPr bwMode="auto">
          <a:xfrm>
            <a:off x="832217" y="1125538"/>
            <a:ext cx="228600" cy="134938"/>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rgbClr val="3482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8" name="Freeform 96"/>
          <p:cNvSpPr>
            <a:spLocks/>
          </p:cNvSpPr>
          <p:nvPr/>
        </p:nvSpPr>
        <p:spPr bwMode="auto">
          <a:xfrm>
            <a:off x="832217" y="1192213"/>
            <a:ext cx="1149350" cy="938213"/>
          </a:xfrm>
          <a:custGeom>
            <a:avLst/>
            <a:gdLst>
              <a:gd name="T0" fmla="*/ 0 w 2896"/>
              <a:gd name="T1" fmla="*/ 1934 h 2365"/>
              <a:gd name="T2" fmla="*/ 1448 w 2896"/>
              <a:gd name="T3" fmla="*/ 2365 h 2365"/>
              <a:gd name="T4" fmla="*/ 2896 w 2896"/>
              <a:gd name="T5" fmla="*/ 1934 h 2365"/>
              <a:gd name="T6" fmla="*/ 2896 w 2896"/>
              <a:gd name="T7" fmla="*/ 0 h 2365"/>
              <a:gd name="T8" fmla="*/ 1448 w 2896"/>
              <a:gd name="T9" fmla="*/ 429 h 2365"/>
              <a:gd name="T10" fmla="*/ 0 w 2896"/>
              <a:gd name="T11" fmla="*/ 0 h 2365"/>
              <a:gd name="T12" fmla="*/ 0 w 2896"/>
              <a:gd name="T13" fmla="*/ 1934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4"/>
                </a:moveTo>
                <a:lnTo>
                  <a:pt x="1448" y="2365"/>
                </a:lnTo>
                <a:lnTo>
                  <a:pt x="2896" y="1934"/>
                </a:lnTo>
                <a:lnTo>
                  <a:pt x="2896" y="0"/>
                </a:lnTo>
                <a:lnTo>
                  <a:pt x="1448" y="429"/>
                </a:lnTo>
                <a:lnTo>
                  <a:pt x="0" y="0"/>
                </a:lnTo>
                <a:lnTo>
                  <a:pt x="0" y="1934"/>
                </a:lnTo>
                <a:close/>
              </a:path>
            </a:pathLst>
          </a:custGeom>
          <a:solidFill>
            <a:srgbClr val="4AB6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19" name="Freeform 97"/>
          <p:cNvSpPr>
            <a:spLocks/>
          </p:cNvSpPr>
          <p:nvPr/>
        </p:nvSpPr>
        <p:spPr bwMode="auto">
          <a:xfrm>
            <a:off x="832217" y="1192213"/>
            <a:ext cx="574675" cy="938213"/>
          </a:xfrm>
          <a:custGeom>
            <a:avLst/>
            <a:gdLst>
              <a:gd name="T0" fmla="*/ 1448 w 1448"/>
              <a:gd name="T1" fmla="*/ 2365 h 2365"/>
              <a:gd name="T2" fmla="*/ 1448 w 1448"/>
              <a:gd name="T3" fmla="*/ 2365 h 2365"/>
              <a:gd name="T4" fmla="*/ 574 w 1448"/>
              <a:gd name="T5" fmla="*/ 2105 h 2365"/>
              <a:gd name="T6" fmla="*/ 0 w 1448"/>
              <a:gd name="T7" fmla="*/ 1934 h 2365"/>
              <a:gd name="T8" fmla="*/ 0 w 1448"/>
              <a:gd name="T9" fmla="*/ 0 h 2365"/>
              <a:gd name="T10" fmla="*/ 1448 w 1448"/>
              <a:gd name="T11" fmla="*/ 429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4"/>
                </a:lnTo>
                <a:lnTo>
                  <a:pt x="0" y="0"/>
                </a:lnTo>
                <a:lnTo>
                  <a:pt x="1448" y="429"/>
                </a:lnTo>
                <a:lnTo>
                  <a:pt x="1448" y="2365"/>
                </a:lnTo>
                <a:close/>
              </a:path>
            </a:pathLst>
          </a:custGeom>
          <a:solidFill>
            <a:srgbClr val="8CE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0" name="TextBox 19"/>
          <p:cNvSpPr txBox="1"/>
          <p:nvPr/>
        </p:nvSpPr>
        <p:spPr>
          <a:xfrm>
            <a:off x="753551" y="1343095"/>
            <a:ext cx="726482" cy="64633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914400"/>
            <a:r>
              <a:rPr lang="en-US" dirty="0">
                <a:solidFill>
                  <a:prstClr val="white"/>
                </a:solidFill>
              </a:rPr>
              <a:t>01</a:t>
            </a:r>
          </a:p>
        </p:txBody>
      </p:sp>
      <p:sp>
        <p:nvSpPr>
          <p:cNvPr id="21" name="Freeform 87"/>
          <p:cNvSpPr>
            <a:spLocks/>
          </p:cNvSpPr>
          <p:nvPr/>
        </p:nvSpPr>
        <p:spPr bwMode="auto">
          <a:xfrm>
            <a:off x="1752967" y="1125538"/>
            <a:ext cx="228600" cy="134938"/>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rgbClr val="3482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2" name="Freeform 79"/>
          <p:cNvSpPr>
            <a:spLocks/>
          </p:cNvSpPr>
          <p:nvPr/>
        </p:nvSpPr>
        <p:spPr bwMode="auto">
          <a:xfrm>
            <a:off x="1752967" y="2232025"/>
            <a:ext cx="228600" cy="133350"/>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rgbClr val="8E6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3" name="Freeform 80"/>
          <p:cNvSpPr>
            <a:spLocks/>
          </p:cNvSpPr>
          <p:nvPr/>
        </p:nvSpPr>
        <p:spPr bwMode="auto">
          <a:xfrm>
            <a:off x="832217" y="2232025"/>
            <a:ext cx="228600" cy="133350"/>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rgbClr val="8E6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4" name="Freeform 100"/>
          <p:cNvSpPr>
            <a:spLocks/>
          </p:cNvSpPr>
          <p:nvPr/>
        </p:nvSpPr>
        <p:spPr bwMode="auto">
          <a:xfrm>
            <a:off x="832217" y="2297113"/>
            <a:ext cx="1149350" cy="938213"/>
          </a:xfrm>
          <a:custGeom>
            <a:avLst/>
            <a:gdLst>
              <a:gd name="T0" fmla="*/ 0 w 2896"/>
              <a:gd name="T1" fmla="*/ 1934 h 2364"/>
              <a:gd name="T2" fmla="*/ 1448 w 2896"/>
              <a:gd name="T3" fmla="*/ 2364 h 2364"/>
              <a:gd name="T4" fmla="*/ 2896 w 2896"/>
              <a:gd name="T5" fmla="*/ 1934 h 2364"/>
              <a:gd name="T6" fmla="*/ 2896 w 2896"/>
              <a:gd name="T7" fmla="*/ 0 h 2364"/>
              <a:gd name="T8" fmla="*/ 1448 w 2896"/>
              <a:gd name="T9" fmla="*/ 429 h 2364"/>
              <a:gd name="T10" fmla="*/ 0 w 2896"/>
              <a:gd name="T11" fmla="*/ 0 h 2364"/>
              <a:gd name="T12" fmla="*/ 0 w 2896"/>
              <a:gd name="T13" fmla="*/ 1934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4"/>
                </a:moveTo>
                <a:lnTo>
                  <a:pt x="1448" y="2364"/>
                </a:lnTo>
                <a:lnTo>
                  <a:pt x="2896" y="1934"/>
                </a:lnTo>
                <a:lnTo>
                  <a:pt x="2896" y="0"/>
                </a:lnTo>
                <a:lnTo>
                  <a:pt x="1448" y="429"/>
                </a:lnTo>
                <a:lnTo>
                  <a:pt x="0" y="0"/>
                </a:lnTo>
                <a:lnTo>
                  <a:pt x="0" y="1934"/>
                </a:lnTo>
                <a:close/>
              </a:path>
            </a:pathLst>
          </a:custGeom>
          <a:solidFill>
            <a:srgbClr val="E6A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5" name="Freeform 101"/>
          <p:cNvSpPr>
            <a:spLocks/>
          </p:cNvSpPr>
          <p:nvPr/>
        </p:nvSpPr>
        <p:spPr bwMode="auto">
          <a:xfrm>
            <a:off x="832217" y="2297113"/>
            <a:ext cx="574675" cy="938213"/>
          </a:xfrm>
          <a:custGeom>
            <a:avLst/>
            <a:gdLst>
              <a:gd name="T0" fmla="*/ 1448 w 1448"/>
              <a:gd name="T1" fmla="*/ 2364 h 2364"/>
              <a:gd name="T2" fmla="*/ 1448 w 1448"/>
              <a:gd name="T3" fmla="*/ 2364 h 2364"/>
              <a:gd name="T4" fmla="*/ 0 w 1448"/>
              <a:gd name="T5" fmla="*/ 1934 h 2364"/>
              <a:gd name="T6" fmla="*/ 0 w 1448"/>
              <a:gd name="T7" fmla="*/ 0 h 2364"/>
              <a:gd name="T8" fmla="*/ 1448 w 1448"/>
              <a:gd name="T9" fmla="*/ 429 h 2364"/>
              <a:gd name="T10" fmla="*/ 1448 w 1448"/>
              <a:gd name="T11" fmla="*/ 2364 h 2364"/>
            </a:gdLst>
            <a:ahLst/>
            <a:cxnLst>
              <a:cxn ang="0">
                <a:pos x="T0" y="T1"/>
              </a:cxn>
              <a:cxn ang="0">
                <a:pos x="T2" y="T3"/>
              </a:cxn>
              <a:cxn ang="0">
                <a:pos x="T4" y="T5"/>
              </a:cxn>
              <a:cxn ang="0">
                <a:pos x="T6" y="T7"/>
              </a:cxn>
              <a:cxn ang="0">
                <a:pos x="T8" y="T9"/>
              </a:cxn>
              <a:cxn ang="0">
                <a:pos x="T10" y="T11"/>
              </a:cxn>
            </a:cxnLst>
            <a:rect l="0" t="0" r="r" b="b"/>
            <a:pathLst>
              <a:path w="1448" h="2364">
                <a:moveTo>
                  <a:pt x="1448" y="2364"/>
                </a:moveTo>
                <a:lnTo>
                  <a:pt x="1448" y="2364"/>
                </a:lnTo>
                <a:lnTo>
                  <a:pt x="0" y="1934"/>
                </a:lnTo>
                <a:lnTo>
                  <a:pt x="0" y="0"/>
                </a:lnTo>
                <a:lnTo>
                  <a:pt x="1448" y="429"/>
                </a:lnTo>
                <a:lnTo>
                  <a:pt x="1448" y="2364"/>
                </a:lnTo>
                <a:close/>
              </a:path>
            </a:pathLst>
          </a:custGeom>
          <a:solidFill>
            <a:srgbClr val="FFB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6" name="TextBox 25"/>
          <p:cNvSpPr txBox="1"/>
          <p:nvPr/>
        </p:nvSpPr>
        <p:spPr>
          <a:xfrm>
            <a:off x="753550" y="2446325"/>
            <a:ext cx="726482" cy="64633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914400"/>
            <a:r>
              <a:rPr lang="en-US" dirty="0">
                <a:solidFill>
                  <a:prstClr val="white"/>
                </a:solidFill>
              </a:rPr>
              <a:t>02</a:t>
            </a:r>
          </a:p>
        </p:txBody>
      </p:sp>
      <p:sp>
        <p:nvSpPr>
          <p:cNvPr id="27" name="Freeform 81"/>
          <p:cNvSpPr>
            <a:spLocks/>
          </p:cNvSpPr>
          <p:nvPr/>
        </p:nvSpPr>
        <p:spPr bwMode="auto">
          <a:xfrm>
            <a:off x="1752967" y="3336925"/>
            <a:ext cx="228600" cy="133350"/>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9E3235"/>
          </a:solidFill>
          <a:ln>
            <a:noFill/>
          </a:ln>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8" name="Freeform 82"/>
          <p:cNvSpPr>
            <a:spLocks/>
          </p:cNvSpPr>
          <p:nvPr/>
        </p:nvSpPr>
        <p:spPr bwMode="auto">
          <a:xfrm>
            <a:off x="832217" y="3336925"/>
            <a:ext cx="228600" cy="133350"/>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9E3235"/>
          </a:solidFill>
          <a:ln>
            <a:noFill/>
          </a:ln>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29" name="Freeform 104"/>
          <p:cNvSpPr>
            <a:spLocks/>
          </p:cNvSpPr>
          <p:nvPr/>
        </p:nvSpPr>
        <p:spPr bwMode="auto">
          <a:xfrm>
            <a:off x="832217" y="3402013"/>
            <a:ext cx="1149350" cy="939800"/>
          </a:xfrm>
          <a:custGeom>
            <a:avLst/>
            <a:gdLst>
              <a:gd name="T0" fmla="*/ 0 w 2896"/>
              <a:gd name="T1" fmla="*/ 1935 h 2365"/>
              <a:gd name="T2" fmla="*/ 1448 w 2896"/>
              <a:gd name="T3" fmla="*/ 2365 h 2365"/>
              <a:gd name="T4" fmla="*/ 2896 w 2896"/>
              <a:gd name="T5" fmla="*/ 1935 h 2365"/>
              <a:gd name="T6" fmla="*/ 2896 w 2896"/>
              <a:gd name="T7" fmla="*/ 0 h 2365"/>
              <a:gd name="T8" fmla="*/ 1448 w 2896"/>
              <a:gd name="T9" fmla="*/ 430 h 2365"/>
              <a:gd name="T10" fmla="*/ 0 w 2896"/>
              <a:gd name="T11" fmla="*/ 0 h 2365"/>
              <a:gd name="T12" fmla="*/ 0 w 2896"/>
              <a:gd name="T13" fmla="*/ 1935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5"/>
                </a:moveTo>
                <a:lnTo>
                  <a:pt x="1448" y="2365"/>
                </a:lnTo>
                <a:lnTo>
                  <a:pt x="2896" y="1935"/>
                </a:lnTo>
                <a:lnTo>
                  <a:pt x="2896" y="0"/>
                </a:lnTo>
                <a:lnTo>
                  <a:pt x="1448" y="430"/>
                </a:lnTo>
                <a:lnTo>
                  <a:pt x="0" y="0"/>
                </a:lnTo>
                <a:lnTo>
                  <a:pt x="0" y="1935"/>
                </a:lnTo>
                <a:close/>
              </a:path>
            </a:pathLst>
          </a:custGeom>
          <a:solidFill>
            <a:srgbClr val="FE0006"/>
          </a:solidFill>
          <a:ln>
            <a:noFill/>
          </a:ln>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0" name="Freeform 105"/>
          <p:cNvSpPr>
            <a:spLocks/>
          </p:cNvSpPr>
          <p:nvPr/>
        </p:nvSpPr>
        <p:spPr bwMode="auto">
          <a:xfrm>
            <a:off x="832217" y="3402013"/>
            <a:ext cx="574675" cy="939800"/>
          </a:xfrm>
          <a:custGeom>
            <a:avLst/>
            <a:gdLst>
              <a:gd name="T0" fmla="*/ 1448 w 1448"/>
              <a:gd name="T1" fmla="*/ 2365 h 2365"/>
              <a:gd name="T2" fmla="*/ 1448 w 1448"/>
              <a:gd name="T3" fmla="*/ 2365 h 2365"/>
              <a:gd name="T4" fmla="*/ 574 w 1448"/>
              <a:gd name="T5" fmla="*/ 2105 h 2365"/>
              <a:gd name="T6" fmla="*/ 0 w 1448"/>
              <a:gd name="T7" fmla="*/ 1935 h 2365"/>
              <a:gd name="T8" fmla="*/ 0 w 1448"/>
              <a:gd name="T9" fmla="*/ 0 h 2365"/>
              <a:gd name="T10" fmla="*/ 1448 w 1448"/>
              <a:gd name="T11" fmla="*/ 430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5"/>
                </a:lnTo>
                <a:lnTo>
                  <a:pt x="0" y="0"/>
                </a:lnTo>
                <a:lnTo>
                  <a:pt x="1448" y="430"/>
                </a:lnTo>
                <a:lnTo>
                  <a:pt x="1448" y="2365"/>
                </a:lnTo>
                <a:close/>
              </a:path>
            </a:pathLst>
          </a:custGeom>
          <a:solidFill>
            <a:srgbClr val="FF5A5F"/>
          </a:solidFill>
          <a:ln>
            <a:noFill/>
          </a:ln>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1" name="TextBox 30"/>
          <p:cNvSpPr txBox="1"/>
          <p:nvPr/>
        </p:nvSpPr>
        <p:spPr>
          <a:xfrm>
            <a:off x="753550" y="3549555"/>
            <a:ext cx="726482" cy="64633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914400"/>
            <a:r>
              <a:rPr lang="en-US" dirty="0">
                <a:solidFill>
                  <a:prstClr val="white"/>
                </a:solidFill>
              </a:rPr>
              <a:t>03</a:t>
            </a:r>
          </a:p>
        </p:txBody>
      </p:sp>
      <p:sp>
        <p:nvSpPr>
          <p:cNvPr id="32" name="Freeform 83"/>
          <p:cNvSpPr>
            <a:spLocks/>
          </p:cNvSpPr>
          <p:nvPr/>
        </p:nvSpPr>
        <p:spPr bwMode="auto">
          <a:xfrm>
            <a:off x="1752967" y="4441825"/>
            <a:ext cx="228600" cy="134938"/>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003C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3" name="Freeform 84"/>
          <p:cNvSpPr>
            <a:spLocks/>
          </p:cNvSpPr>
          <p:nvPr/>
        </p:nvSpPr>
        <p:spPr bwMode="auto">
          <a:xfrm>
            <a:off x="832217" y="4441825"/>
            <a:ext cx="228600" cy="134938"/>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003C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4" name="Freeform 108"/>
          <p:cNvSpPr>
            <a:spLocks/>
          </p:cNvSpPr>
          <p:nvPr/>
        </p:nvSpPr>
        <p:spPr bwMode="auto">
          <a:xfrm>
            <a:off x="832217" y="4508500"/>
            <a:ext cx="1149350" cy="938213"/>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solidFill>
            <a:srgbClr val="006E7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5" name="Freeform 109"/>
          <p:cNvSpPr>
            <a:spLocks/>
          </p:cNvSpPr>
          <p:nvPr/>
        </p:nvSpPr>
        <p:spPr bwMode="auto">
          <a:xfrm>
            <a:off x="832217" y="4508500"/>
            <a:ext cx="574675" cy="938213"/>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solidFill>
            <a:srgbClr val="007A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6" name="TextBox 35"/>
          <p:cNvSpPr txBox="1"/>
          <p:nvPr/>
        </p:nvSpPr>
        <p:spPr>
          <a:xfrm>
            <a:off x="819273" y="4652786"/>
            <a:ext cx="595036" cy="646331"/>
          </a:xfrm>
          <a:prstGeom prst="rect">
            <a:avLst/>
          </a:prstGeom>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914400"/>
            <a:r>
              <a:rPr lang="en-US" dirty="0">
                <a:solidFill>
                  <a:prstClr val="white"/>
                </a:solidFill>
              </a:rPr>
              <a:t>04</a:t>
            </a:r>
          </a:p>
        </p:txBody>
      </p:sp>
      <p:sp>
        <p:nvSpPr>
          <p:cNvPr id="37" name="Freeform 85"/>
          <p:cNvSpPr>
            <a:spLocks/>
          </p:cNvSpPr>
          <p:nvPr/>
        </p:nvSpPr>
        <p:spPr bwMode="auto">
          <a:xfrm>
            <a:off x="1752967" y="5546725"/>
            <a:ext cx="228600" cy="134938"/>
          </a:xfrm>
          <a:custGeom>
            <a:avLst/>
            <a:gdLst>
              <a:gd name="T0" fmla="*/ 0 w 574"/>
              <a:gd name="T1" fmla="*/ 337 h 337"/>
              <a:gd name="T2" fmla="*/ 0 w 574"/>
              <a:gd name="T3" fmla="*/ 0 h 337"/>
              <a:gd name="T4" fmla="*/ 574 w 574"/>
              <a:gd name="T5" fmla="*/ 168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8"/>
                </a:lnTo>
                <a:lnTo>
                  <a:pt x="0" y="337"/>
                </a:lnTo>
                <a:close/>
              </a:path>
            </a:pathLst>
          </a:custGeom>
          <a:solidFill>
            <a:srgbClr val="3A00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8" name="Freeform 86"/>
          <p:cNvSpPr>
            <a:spLocks/>
          </p:cNvSpPr>
          <p:nvPr/>
        </p:nvSpPr>
        <p:spPr bwMode="auto">
          <a:xfrm>
            <a:off x="832217" y="5546725"/>
            <a:ext cx="228600" cy="134938"/>
          </a:xfrm>
          <a:custGeom>
            <a:avLst/>
            <a:gdLst>
              <a:gd name="T0" fmla="*/ 574 w 574"/>
              <a:gd name="T1" fmla="*/ 337 h 337"/>
              <a:gd name="T2" fmla="*/ 0 w 574"/>
              <a:gd name="T3" fmla="*/ 168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8"/>
                </a:lnTo>
                <a:lnTo>
                  <a:pt x="574" y="0"/>
                </a:lnTo>
                <a:lnTo>
                  <a:pt x="574" y="337"/>
                </a:lnTo>
                <a:close/>
              </a:path>
            </a:pathLst>
          </a:custGeom>
          <a:solidFill>
            <a:srgbClr val="3A00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39" name="Freeform 112"/>
          <p:cNvSpPr>
            <a:spLocks/>
          </p:cNvSpPr>
          <p:nvPr/>
        </p:nvSpPr>
        <p:spPr bwMode="auto">
          <a:xfrm>
            <a:off x="832217" y="5613400"/>
            <a:ext cx="1149350" cy="938213"/>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0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0"/>
                </a:lnTo>
                <a:lnTo>
                  <a:pt x="0" y="0"/>
                </a:lnTo>
                <a:lnTo>
                  <a:pt x="0" y="1935"/>
                </a:lnTo>
                <a:close/>
              </a:path>
            </a:pathLst>
          </a:custGeom>
          <a:solidFill>
            <a:srgbClr val="5C00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sp>
        <p:nvSpPr>
          <p:cNvPr id="40" name="Freeform 113"/>
          <p:cNvSpPr>
            <a:spLocks/>
          </p:cNvSpPr>
          <p:nvPr/>
        </p:nvSpPr>
        <p:spPr bwMode="auto">
          <a:xfrm>
            <a:off x="832217" y="5613400"/>
            <a:ext cx="574675" cy="938213"/>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0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0"/>
                </a:lnTo>
                <a:lnTo>
                  <a:pt x="1448" y="2364"/>
                </a:lnTo>
                <a:close/>
              </a:path>
            </a:pathLst>
          </a:custGeom>
          <a:solidFill>
            <a:srgbClr val="7B0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41" name="TextBox 40"/>
          <p:cNvSpPr txBox="1"/>
          <p:nvPr/>
        </p:nvSpPr>
        <p:spPr>
          <a:xfrm>
            <a:off x="819273" y="5756017"/>
            <a:ext cx="595036" cy="646331"/>
          </a:xfrm>
          <a:prstGeom prst="rect">
            <a:avLst/>
          </a:prstGeom>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914400"/>
            <a:r>
              <a:rPr lang="en-US" dirty="0">
                <a:solidFill>
                  <a:prstClr val="white"/>
                </a:solidFill>
              </a:rPr>
              <a:t>05</a:t>
            </a:r>
          </a:p>
        </p:txBody>
      </p:sp>
      <p:sp>
        <p:nvSpPr>
          <p:cNvPr id="42" name="Freeform 94"/>
          <p:cNvSpPr>
            <a:spLocks/>
          </p:cNvSpPr>
          <p:nvPr/>
        </p:nvSpPr>
        <p:spPr bwMode="auto">
          <a:xfrm>
            <a:off x="1060816" y="918421"/>
            <a:ext cx="346075" cy="441325"/>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a:solidFill>
                <a:prstClr val="black"/>
              </a:solidFill>
            </a:endParaRPr>
          </a:p>
        </p:txBody>
      </p:sp>
      <p:grpSp>
        <p:nvGrpSpPr>
          <p:cNvPr id="43" name="Group 42"/>
          <p:cNvGrpSpPr/>
          <p:nvPr/>
        </p:nvGrpSpPr>
        <p:grpSpPr>
          <a:xfrm>
            <a:off x="3352503" y="1188525"/>
            <a:ext cx="3402956" cy="769441"/>
            <a:chOff x="2733378" y="1188525"/>
            <a:chExt cx="3402956" cy="769441"/>
          </a:xfrm>
        </p:grpSpPr>
        <p:sp>
          <p:nvSpPr>
            <p:cNvPr id="44" name="Rectangle 43"/>
            <p:cNvSpPr/>
            <p:nvPr/>
          </p:nvSpPr>
          <p:spPr>
            <a:xfrm>
              <a:off x="2733378" y="1192213"/>
              <a:ext cx="78747" cy="762793"/>
            </a:xfrm>
            <a:prstGeom prst="rect">
              <a:avLst/>
            </a:prstGeom>
            <a:solidFill>
              <a:srgbClr val="4AB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050" dirty="0">
                <a:solidFill>
                  <a:prstClr val="white"/>
                </a:solidFill>
              </a:endParaRPr>
            </a:p>
          </p:txBody>
        </p:sp>
        <p:sp>
          <p:nvSpPr>
            <p:cNvPr id="46" name="TextBox 45"/>
            <p:cNvSpPr txBox="1"/>
            <p:nvPr/>
          </p:nvSpPr>
          <p:spPr>
            <a:xfrm>
              <a:off x="2979090" y="1188525"/>
              <a:ext cx="3157244" cy="769441"/>
            </a:xfrm>
            <a:prstGeom prst="rect">
              <a:avLst/>
            </a:prstGeom>
            <a:noFill/>
          </p:spPr>
          <p:txBody>
            <a:bodyPr wrap="square" lIns="0" rtlCol="0" anchor="ctr">
              <a:spAutoFit/>
            </a:bodyPr>
            <a:lstStyle/>
            <a:p>
              <a:pPr defTabSz="914400"/>
              <a:r>
                <a:rPr lang="id-ID" sz="2200" b="1" dirty="0">
                  <a:solidFill>
                    <a:srgbClr val="4AB628"/>
                  </a:solidFill>
                </a:rPr>
                <a:t>Pelabuhan Muat, Pelabuhan Bongkar</a:t>
              </a:r>
              <a:endParaRPr lang="en-US" sz="2200" b="1" dirty="0">
                <a:solidFill>
                  <a:srgbClr val="4AB628"/>
                </a:solidFill>
              </a:endParaRPr>
            </a:p>
          </p:txBody>
        </p:sp>
      </p:grpSp>
      <p:grpSp>
        <p:nvGrpSpPr>
          <p:cNvPr id="48" name="Group 47"/>
          <p:cNvGrpSpPr/>
          <p:nvPr/>
        </p:nvGrpSpPr>
        <p:grpSpPr>
          <a:xfrm>
            <a:off x="3352503" y="2136169"/>
            <a:ext cx="3417244" cy="780766"/>
            <a:chOff x="2733378" y="1174240"/>
            <a:chExt cx="3417244" cy="780766"/>
          </a:xfrm>
        </p:grpSpPr>
        <p:sp>
          <p:nvSpPr>
            <p:cNvPr id="49" name="Rectangle 48"/>
            <p:cNvSpPr/>
            <p:nvPr/>
          </p:nvSpPr>
          <p:spPr>
            <a:xfrm>
              <a:off x="2733378" y="1192213"/>
              <a:ext cx="78747" cy="762793"/>
            </a:xfrm>
            <a:prstGeom prst="rect">
              <a:avLst/>
            </a:prstGeom>
            <a:solidFill>
              <a:srgbClr val="E6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050" dirty="0">
                <a:solidFill>
                  <a:prstClr val="white"/>
                </a:solidFill>
              </a:endParaRPr>
            </a:p>
          </p:txBody>
        </p:sp>
        <p:sp>
          <p:nvSpPr>
            <p:cNvPr id="51" name="TextBox 50"/>
            <p:cNvSpPr txBox="1"/>
            <p:nvPr/>
          </p:nvSpPr>
          <p:spPr>
            <a:xfrm>
              <a:off x="2993378" y="1174240"/>
              <a:ext cx="3157244" cy="769441"/>
            </a:xfrm>
            <a:prstGeom prst="rect">
              <a:avLst/>
            </a:prstGeom>
            <a:noFill/>
          </p:spPr>
          <p:txBody>
            <a:bodyPr wrap="square" lIns="0" rtlCol="0" anchor="ctr">
              <a:spAutoFit/>
            </a:bodyPr>
            <a:lstStyle/>
            <a:p>
              <a:pPr defTabSz="914400"/>
              <a:r>
                <a:rPr lang="id-ID" sz="2200" b="1" dirty="0">
                  <a:solidFill>
                    <a:srgbClr val="E6A400"/>
                  </a:solidFill>
                </a:rPr>
                <a:t>Jumlah jenis dan spesifikasi</a:t>
              </a:r>
              <a:endParaRPr lang="en-US" sz="2200" b="1" dirty="0">
                <a:solidFill>
                  <a:srgbClr val="E6A400"/>
                </a:solidFill>
              </a:endParaRPr>
            </a:p>
          </p:txBody>
        </p:sp>
      </p:grpSp>
      <p:grpSp>
        <p:nvGrpSpPr>
          <p:cNvPr id="53" name="Group 52"/>
          <p:cNvGrpSpPr/>
          <p:nvPr/>
        </p:nvGrpSpPr>
        <p:grpSpPr>
          <a:xfrm>
            <a:off x="3338215" y="3238013"/>
            <a:ext cx="3394526" cy="762793"/>
            <a:chOff x="2733378" y="1192213"/>
            <a:chExt cx="3394526" cy="762793"/>
          </a:xfrm>
        </p:grpSpPr>
        <p:sp>
          <p:nvSpPr>
            <p:cNvPr id="54" name="Rectangle 53"/>
            <p:cNvSpPr/>
            <p:nvPr/>
          </p:nvSpPr>
          <p:spPr>
            <a:xfrm>
              <a:off x="2733378" y="1192213"/>
              <a:ext cx="78747" cy="762793"/>
            </a:xfrm>
            <a:prstGeom prst="rect">
              <a:avLst/>
            </a:prstGeom>
            <a:solidFill>
              <a:srgbClr val="FE00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050" dirty="0">
                <a:solidFill>
                  <a:prstClr val="white"/>
                </a:solidFill>
              </a:endParaRPr>
            </a:p>
          </p:txBody>
        </p:sp>
        <p:sp>
          <p:nvSpPr>
            <p:cNvPr id="56" name="TextBox 55"/>
            <p:cNvSpPr txBox="1"/>
            <p:nvPr/>
          </p:nvSpPr>
          <p:spPr>
            <a:xfrm>
              <a:off x="2970660" y="1358165"/>
              <a:ext cx="3157244" cy="430887"/>
            </a:xfrm>
            <a:prstGeom prst="rect">
              <a:avLst/>
            </a:prstGeom>
            <a:noFill/>
          </p:spPr>
          <p:txBody>
            <a:bodyPr wrap="square" lIns="0" rtlCol="0" anchor="ctr">
              <a:spAutoFit/>
            </a:bodyPr>
            <a:lstStyle/>
            <a:p>
              <a:pPr defTabSz="914400"/>
              <a:r>
                <a:rPr lang="id-ID" sz="2200" b="1" dirty="0">
                  <a:solidFill>
                    <a:srgbClr val="FE0006"/>
                  </a:solidFill>
                </a:rPr>
                <a:t>Nama produsen</a:t>
              </a:r>
              <a:endParaRPr lang="en-US" sz="2200" b="1" dirty="0">
                <a:solidFill>
                  <a:srgbClr val="FE0006"/>
                </a:solidFill>
              </a:endParaRPr>
            </a:p>
          </p:txBody>
        </p:sp>
      </p:grpSp>
      <p:grpSp>
        <p:nvGrpSpPr>
          <p:cNvPr id="58" name="Group 57"/>
          <p:cNvGrpSpPr/>
          <p:nvPr/>
        </p:nvGrpSpPr>
        <p:grpSpPr>
          <a:xfrm>
            <a:off x="3338214" y="4108412"/>
            <a:ext cx="4034135" cy="1107996"/>
            <a:chOff x="2733378" y="947812"/>
            <a:chExt cx="3417244" cy="1107996"/>
          </a:xfrm>
        </p:grpSpPr>
        <p:sp>
          <p:nvSpPr>
            <p:cNvPr id="59" name="Rectangle 58"/>
            <p:cNvSpPr/>
            <p:nvPr/>
          </p:nvSpPr>
          <p:spPr>
            <a:xfrm>
              <a:off x="2733378" y="1192213"/>
              <a:ext cx="78747" cy="762793"/>
            </a:xfrm>
            <a:prstGeom prst="rect">
              <a:avLst/>
            </a:prstGeom>
            <a:solidFill>
              <a:srgbClr val="006E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050" dirty="0">
                <a:solidFill>
                  <a:prstClr val="white"/>
                </a:solidFill>
              </a:endParaRPr>
            </a:p>
          </p:txBody>
        </p:sp>
        <p:sp>
          <p:nvSpPr>
            <p:cNvPr id="61" name="TextBox 60"/>
            <p:cNvSpPr txBox="1"/>
            <p:nvPr/>
          </p:nvSpPr>
          <p:spPr>
            <a:xfrm>
              <a:off x="2993378" y="947812"/>
              <a:ext cx="3157244" cy="1107996"/>
            </a:xfrm>
            <a:prstGeom prst="rect">
              <a:avLst/>
            </a:prstGeom>
            <a:noFill/>
          </p:spPr>
          <p:txBody>
            <a:bodyPr wrap="square" lIns="0" rtlCol="0" anchor="ctr">
              <a:spAutoFit/>
            </a:bodyPr>
            <a:lstStyle/>
            <a:p>
              <a:pPr defTabSz="914400"/>
              <a:r>
                <a:rPr lang="id-ID" sz="2200" b="1" dirty="0">
                  <a:solidFill>
                    <a:srgbClr val="006E7A"/>
                  </a:solidFill>
                </a:rPr>
                <a:t>Perkiraan impor (jumlah dan perkiraan harga barang)</a:t>
              </a:r>
              <a:endParaRPr lang="en-US" sz="2200" b="1" dirty="0">
                <a:solidFill>
                  <a:srgbClr val="006E7A"/>
                </a:solidFill>
              </a:endParaRPr>
            </a:p>
          </p:txBody>
        </p:sp>
      </p:grpSp>
      <p:grpSp>
        <p:nvGrpSpPr>
          <p:cNvPr id="63" name="Group 62"/>
          <p:cNvGrpSpPr/>
          <p:nvPr/>
        </p:nvGrpSpPr>
        <p:grpSpPr>
          <a:xfrm>
            <a:off x="3379774" y="5444157"/>
            <a:ext cx="3422620" cy="762793"/>
            <a:chOff x="2733378" y="1192213"/>
            <a:chExt cx="3422620" cy="762793"/>
          </a:xfrm>
        </p:grpSpPr>
        <p:sp>
          <p:nvSpPr>
            <p:cNvPr id="64" name="Rectangle 63"/>
            <p:cNvSpPr/>
            <p:nvPr/>
          </p:nvSpPr>
          <p:spPr>
            <a:xfrm>
              <a:off x="2733378" y="1192213"/>
              <a:ext cx="78747" cy="762793"/>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050" dirty="0">
                <a:solidFill>
                  <a:prstClr val="white"/>
                </a:solidFill>
              </a:endParaRPr>
            </a:p>
          </p:txBody>
        </p:sp>
        <p:sp>
          <p:nvSpPr>
            <p:cNvPr id="66" name="TextBox 65"/>
            <p:cNvSpPr txBox="1"/>
            <p:nvPr/>
          </p:nvSpPr>
          <p:spPr>
            <a:xfrm>
              <a:off x="2998754" y="1294781"/>
              <a:ext cx="3157244" cy="430887"/>
            </a:xfrm>
            <a:prstGeom prst="rect">
              <a:avLst/>
            </a:prstGeom>
            <a:noFill/>
          </p:spPr>
          <p:txBody>
            <a:bodyPr wrap="square" lIns="0" rtlCol="0" anchor="ctr">
              <a:spAutoFit/>
            </a:bodyPr>
            <a:lstStyle/>
            <a:p>
              <a:pPr defTabSz="914400"/>
              <a:r>
                <a:rPr lang="id-ID" sz="2200" b="1" dirty="0">
                  <a:solidFill>
                    <a:srgbClr val="993366"/>
                  </a:solidFill>
                </a:rPr>
                <a:t>Masa berlaku SKEP</a:t>
              </a:r>
              <a:endParaRPr lang="en-US" sz="2200" b="1" dirty="0">
                <a:solidFill>
                  <a:srgbClr val="993366"/>
                </a:solidFill>
              </a:endParaRPr>
            </a:p>
          </p:txBody>
        </p:sp>
      </p:grpSp>
    </p:spTree>
    <p:extLst>
      <p:ext uri="{BB962C8B-B14F-4D97-AF65-F5344CB8AC3E}">
        <p14:creationId xmlns:p14="http://schemas.microsoft.com/office/powerpoint/2010/main" val="66293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2919" y="-99392"/>
            <a:ext cx="8263955" cy="1143000"/>
          </a:xfrm>
        </p:spPr>
        <p:txBody>
          <a:bodyPr>
            <a:normAutofit/>
          </a:bodyPr>
          <a:lstStyle/>
          <a:p>
            <a:pPr algn="ctr"/>
            <a:r>
              <a:rPr lang="id-ID" sz="2800" b="1" dirty="0">
                <a:solidFill>
                  <a:schemeClr val="accent1">
                    <a:lumMod val="75000"/>
                  </a:schemeClr>
                </a:solidFill>
              </a:rPr>
              <a:t>Ruang lingkup Audit Kepabeanan Skema USDFS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67535815"/>
              </p:ext>
            </p:extLst>
          </p:nvPr>
        </p:nvGraphicFramePr>
        <p:xfrm>
          <a:off x="419100" y="17002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Horizontal Scroll 8"/>
          <p:cNvSpPr/>
          <p:nvPr/>
        </p:nvSpPr>
        <p:spPr>
          <a:xfrm>
            <a:off x="1022920" y="1043608"/>
            <a:ext cx="7371780" cy="670892"/>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Meliputi:</a:t>
            </a:r>
          </a:p>
        </p:txBody>
      </p:sp>
    </p:spTree>
    <p:extLst>
      <p:ext uri="{BB962C8B-B14F-4D97-AF65-F5344CB8AC3E}">
        <p14:creationId xmlns:p14="http://schemas.microsoft.com/office/powerpoint/2010/main" val="35215817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030311"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defTabSz="914400"/>
            <a:r>
              <a:rPr lang="id-ID" sz="2800" b="1" dirty="0">
                <a:ln>
                  <a:solidFill>
                    <a:srgbClr val="002060"/>
                  </a:solidFill>
                </a:ln>
                <a:solidFill>
                  <a:srgbClr val="002060"/>
                </a:solidFill>
              </a:rPr>
              <a:t>Temuan Audit USDFS</a:t>
            </a:r>
            <a:endParaRPr lang="id-ID" sz="2800" b="1" dirty="0"/>
          </a:p>
        </p:txBody>
      </p:sp>
      <p:grpSp>
        <p:nvGrpSpPr>
          <p:cNvPr id="8" name="Group 7">
            <a:extLst>
              <a:ext uri="{FF2B5EF4-FFF2-40B4-BE49-F238E27FC236}">
                <a16:creationId xmlns:a16="http://schemas.microsoft.com/office/drawing/2014/main" xmlns="" id="{C944D4D7-4B0E-43E5-82F9-13461DE20B8E}"/>
              </a:ext>
            </a:extLst>
          </p:cNvPr>
          <p:cNvGrpSpPr/>
          <p:nvPr/>
        </p:nvGrpSpPr>
        <p:grpSpPr>
          <a:xfrm>
            <a:off x="3545610" y="3641608"/>
            <a:ext cx="3138042" cy="1155639"/>
            <a:chOff x="401563" y="2598502"/>
            <a:chExt cx="5581516" cy="1155639"/>
          </a:xfrm>
          <a:solidFill>
            <a:schemeClr val="accent6">
              <a:lumMod val="40000"/>
              <a:lumOff val="60000"/>
            </a:schemeClr>
          </a:solidFill>
        </p:grpSpPr>
        <p:sp>
          <p:nvSpPr>
            <p:cNvPr id="9" name="Rectangle: Rounded Corners 8">
              <a:extLst>
                <a:ext uri="{FF2B5EF4-FFF2-40B4-BE49-F238E27FC236}">
                  <a16:creationId xmlns:a16="http://schemas.microsoft.com/office/drawing/2014/main" xmlns="" id="{E9B79277-179E-4911-8795-26F26E954F86}"/>
                </a:ext>
              </a:extLst>
            </p:cNvPr>
            <p:cNvSpPr/>
            <p:nvPr/>
          </p:nvSpPr>
          <p:spPr>
            <a:xfrm>
              <a:off x="401563" y="2598502"/>
              <a:ext cx="5581516" cy="1155639"/>
            </a:xfrm>
            <a:prstGeom prst="roundRect">
              <a:avLst/>
            </a:prstGeom>
            <a:grpFill/>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Rectangle: Rounded Corners 4">
              <a:extLst>
                <a:ext uri="{FF2B5EF4-FFF2-40B4-BE49-F238E27FC236}">
                  <a16:creationId xmlns:a16="http://schemas.microsoft.com/office/drawing/2014/main" xmlns="" id="{BB5D7821-225B-4126-A0A7-AF95BC4DA8B9}"/>
                </a:ext>
              </a:extLst>
            </p:cNvPr>
            <p:cNvSpPr txBox="1"/>
            <p:nvPr/>
          </p:nvSpPr>
          <p:spPr>
            <a:xfrm>
              <a:off x="457977" y="2654916"/>
              <a:ext cx="5468688" cy="104281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d-ID" sz="2000" kern="1200"/>
                <a:t>Selisih Kurang Saldo Buku </a:t>
              </a:r>
              <a:endParaRPr lang="id-ID" sz="2000" kern="1200" dirty="0"/>
            </a:p>
          </p:txBody>
        </p:sp>
      </p:grpSp>
      <p:grpSp>
        <p:nvGrpSpPr>
          <p:cNvPr id="11" name="Group 10">
            <a:extLst>
              <a:ext uri="{FF2B5EF4-FFF2-40B4-BE49-F238E27FC236}">
                <a16:creationId xmlns:a16="http://schemas.microsoft.com/office/drawing/2014/main" xmlns="" id="{C8660EF1-6246-48D5-9599-46055ABEA845}"/>
              </a:ext>
            </a:extLst>
          </p:cNvPr>
          <p:cNvGrpSpPr/>
          <p:nvPr/>
        </p:nvGrpSpPr>
        <p:grpSpPr>
          <a:xfrm>
            <a:off x="793483" y="1034503"/>
            <a:ext cx="3015669" cy="1155639"/>
            <a:chOff x="401563" y="969"/>
            <a:chExt cx="5581516" cy="1155639"/>
          </a:xfrm>
          <a:solidFill>
            <a:schemeClr val="accent3">
              <a:lumMod val="40000"/>
              <a:lumOff val="60000"/>
            </a:schemeClr>
          </a:solidFill>
        </p:grpSpPr>
        <p:sp>
          <p:nvSpPr>
            <p:cNvPr id="12" name="Rectangle: Rounded Corners 11">
              <a:extLst>
                <a:ext uri="{FF2B5EF4-FFF2-40B4-BE49-F238E27FC236}">
                  <a16:creationId xmlns:a16="http://schemas.microsoft.com/office/drawing/2014/main" xmlns="" id="{43C04BD1-487D-419D-A4CE-2DFEEEB2AE08}"/>
                </a:ext>
              </a:extLst>
            </p:cNvPr>
            <p:cNvSpPr/>
            <p:nvPr/>
          </p:nvSpPr>
          <p:spPr>
            <a:xfrm>
              <a:off x="401563" y="969"/>
              <a:ext cx="5581516" cy="1155639"/>
            </a:xfrm>
            <a:prstGeom prst="roundRect">
              <a:avLst/>
            </a:prstGeom>
            <a:grpFill/>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Rectangle: Rounded Corners 4">
              <a:extLst>
                <a:ext uri="{FF2B5EF4-FFF2-40B4-BE49-F238E27FC236}">
                  <a16:creationId xmlns:a16="http://schemas.microsoft.com/office/drawing/2014/main" xmlns="" id="{877647D1-D1E4-48D8-8F10-6C6EAD231682}"/>
                </a:ext>
              </a:extLst>
            </p:cNvPr>
            <p:cNvSpPr txBox="1"/>
            <p:nvPr/>
          </p:nvSpPr>
          <p:spPr>
            <a:xfrm>
              <a:off x="457977" y="57383"/>
              <a:ext cx="5468688" cy="104281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d-ID" sz="2000" kern="1200"/>
                <a:t>Dipindahtangankan ke pihak ketiga</a:t>
              </a:r>
              <a:endParaRPr lang="id-ID" sz="2000" kern="1200" dirty="0"/>
            </a:p>
          </p:txBody>
        </p:sp>
      </p:grpSp>
      <p:grpSp>
        <p:nvGrpSpPr>
          <p:cNvPr id="14" name="Group 13">
            <a:extLst>
              <a:ext uri="{FF2B5EF4-FFF2-40B4-BE49-F238E27FC236}">
                <a16:creationId xmlns:a16="http://schemas.microsoft.com/office/drawing/2014/main" xmlns="" id="{907EF8A8-1E89-47F8-AF15-E90DB15F973E}"/>
              </a:ext>
            </a:extLst>
          </p:cNvPr>
          <p:cNvGrpSpPr/>
          <p:nvPr/>
        </p:nvGrpSpPr>
        <p:grpSpPr>
          <a:xfrm>
            <a:off x="2129442" y="2339203"/>
            <a:ext cx="3015669" cy="1155639"/>
            <a:chOff x="401563" y="1299736"/>
            <a:chExt cx="5581516" cy="1155639"/>
          </a:xfrm>
          <a:solidFill>
            <a:schemeClr val="accent4">
              <a:lumMod val="40000"/>
              <a:lumOff val="60000"/>
            </a:schemeClr>
          </a:solidFill>
        </p:grpSpPr>
        <p:sp>
          <p:nvSpPr>
            <p:cNvPr id="15" name="Rectangle: Rounded Corners 14">
              <a:extLst>
                <a:ext uri="{FF2B5EF4-FFF2-40B4-BE49-F238E27FC236}">
                  <a16:creationId xmlns:a16="http://schemas.microsoft.com/office/drawing/2014/main" xmlns="" id="{80A244E9-7740-4E99-B959-1649B8EBC04A}"/>
                </a:ext>
              </a:extLst>
            </p:cNvPr>
            <p:cNvSpPr/>
            <p:nvPr/>
          </p:nvSpPr>
          <p:spPr>
            <a:xfrm>
              <a:off x="401563" y="1299736"/>
              <a:ext cx="5581516" cy="1155639"/>
            </a:xfrm>
            <a:prstGeom prst="roundRect">
              <a:avLst/>
            </a:prstGeom>
            <a:grpFill/>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Rounded Corners 4">
              <a:extLst>
                <a:ext uri="{FF2B5EF4-FFF2-40B4-BE49-F238E27FC236}">
                  <a16:creationId xmlns:a16="http://schemas.microsoft.com/office/drawing/2014/main" xmlns="" id="{91787348-83BB-4977-B9D2-8E1D887A8FA3}"/>
                </a:ext>
              </a:extLst>
            </p:cNvPr>
            <p:cNvSpPr txBox="1"/>
            <p:nvPr/>
          </p:nvSpPr>
          <p:spPr>
            <a:xfrm>
              <a:off x="457977" y="1356150"/>
              <a:ext cx="5468688" cy="104281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d-ID" sz="2000" kern="1200"/>
                <a:t>Pelabuhan Muat Tidak sesuai dengan Skep USDFS</a:t>
              </a:r>
              <a:endParaRPr lang="id-ID" sz="2000" kern="1200" dirty="0"/>
            </a:p>
          </p:txBody>
        </p:sp>
      </p:grpSp>
      <p:grpSp>
        <p:nvGrpSpPr>
          <p:cNvPr id="17" name="Group 16">
            <a:extLst>
              <a:ext uri="{FF2B5EF4-FFF2-40B4-BE49-F238E27FC236}">
                <a16:creationId xmlns:a16="http://schemas.microsoft.com/office/drawing/2014/main" xmlns="" id="{BB00B949-EAE3-4089-A956-4A064D9B85C6}"/>
              </a:ext>
            </a:extLst>
          </p:cNvPr>
          <p:cNvGrpSpPr/>
          <p:nvPr/>
        </p:nvGrpSpPr>
        <p:grpSpPr>
          <a:xfrm>
            <a:off x="5145111" y="4937760"/>
            <a:ext cx="3349110" cy="1155639"/>
            <a:chOff x="401563" y="3897269"/>
            <a:chExt cx="5581516" cy="1155639"/>
          </a:xfrm>
          <a:solidFill>
            <a:schemeClr val="accent1">
              <a:lumMod val="40000"/>
              <a:lumOff val="60000"/>
            </a:schemeClr>
          </a:solidFill>
        </p:grpSpPr>
        <p:sp>
          <p:nvSpPr>
            <p:cNvPr id="18" name="Rectangle: Rounded Corners 17">
              <a:extLst>
                <a:ext uri="{FF2B5EF4-FFF2-40B4-BE49-F238E27FC236}">
                  <a16:creationId xmlns:a16="http://schemas.microsoft.com/office/drawing/2014/main" xmlns="" id="{BDE85A58-F586-41B4-B99A-8ED7E598C48B}"/>
                </a:ext>
              </a:extLst>
            </p:cNvPr>
            <p:cNvSpPr/>
            <p:nvPr/>
          </p:nvSpPr>
          <p:spPr>
            <a:xfrm>
              <a:off x="401563" y="3897269"/>
              <a:ext cx="5581516" cy="1155639"/>
            </a:xfrm>
            <a:prstGeom prst="roundRect">
              <a:avLst/>
            </a:prstGeom>
            <a:grpFill/>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9" name="Rectangle: Rounded Corners 4">
              <a:extLst>
                <a:ext uri="{FF2B5EF4-FFF2-40B4-BE49-F238E27FC236}">
                  <a16:creationId xmlns:a16="http://schemas.microsoft.com/office/drawing/2014/main" xmlns="" id="{117A93E5-954C-4EFC-B638-C99BC0B34864}"/>
                </a:ext>
              </a:extLst>
            </p:cNvPr>
            <p:cNvSpPr txBox="1"/>
            <p:nvPr/>
          </p:nvSpPr>
          <p:spPr>
            <a:xfrm>
              <a:off x="457977" y="3953683"/>
              <a:ext cx="5468688" cy="104281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d-ID" sz="2000" kern="1200"/>
                <a:t>Perbedaan Spesifikasi Barang </a:t>
              </a:r>
              <a:endParaRPr lang="id-ID" sz="2000" kern="1200" dirty="0"/>
            </a:p>
          </p:txBody>
        </p:sp>
      </p:grpSp>
    </p:spTree>
    <p:extLst>
      <p:ext uri="{BB962C8B-B14F-4D97-AF65-F5344CB8AC3E}">
        <p14:creationId xmlns:p14="http://schemas.microsoft.com/office/powerpoint/2010/main" val="33280561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Template Presentasi DJB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plate PresentationGo">
  <a:themeElements>
    <a:clrScheme name="PGO">
      <a:dk1>
        <a:sysClr val="windowText" lastClr="000000"/>
      </a:dk1>
      <a:lt1>
        <a:sysClr val="window" lastClr="FFFFFF"/>
      </a:lt1>
      <a:dk2>
        <a:srgbClr val="063951"/>
      </a:dk2>
      <a:lt2>
        <a:srgbClr val="F0EEEF"/>
      </a:lt2>
      <a:accent1>
        <a:srgbClr val="00B09B"/>
      </a:accent1>
      <a:accent2>
        <a:srgbClr val="F36F13"/>
      </a:accent2>
      <a:accent3>
        <a:srgbClr val="0D95BC"/>
      </a:accent3>
      <a:accent4>
        <a:srgbClr val="EBCB38"/>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2498947</TotalTime>
  <Words>583</Words>
  <Application>Microsoft Office PowerPoint</Application>
  <PresentationFormat>On-screen Show (4:3)</PresentationFormat>
  <Paragraphs>111</Paragraphs>
  <Slides>10</Slides>
  <Notes>1</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Office Theme</vt:lpstr>
      <vt:lpstr>1_Template Presentasi DJBC</vt:lpstr>
      <vt:lpstr>Template PresentationGo</vt:lpstr>
      <vt:lpstr>1_Template PresentationGo</vt:lpstr>
      <vt:lpstr>PowerPoint Presentation</vt:lpstr>
      <vt:lpstr>Dasar Hukum</vt:lpstr>
      <vt:lpstr>PowerPoint Presentation</vt:lpstr>
      <vt:lpstr>PowerPoint Presentation</vt:lpstr>
      <vt:lpstr>PowerPoint Presentation</vt:lpstr>
      <vt:lpstr>Pokok-Pokok Penetapan tarif BM Skema USDFS dalam Peraturan Menteri Keuangan </vt:lpstr>
      <vt:lpstr>PowerPoint Presentation</vt:lpstr>
      <vt:lpstr>Ruang lingkup Audit Kepabeanan Skema USDFS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Ican</dc:creator>
  <cp:lastModifiedBy>Murtini</cp:lastModifiedBy>
  <cp:revision>362</cp:revision>
  <cp:lastPrinted>2018-02-22T23:53:47Z</cp:lastPrinted>
  <dcterms:created xsi:type="dcterms:W3CDTF">2016-08-18T02:16:33Z</dcterms:created>
  <dcterms:modified xsi:type="dcterms:W3CDTF">2018-02-27T10:41:50Z</dcterms:modified>
</cp:coreProperties>
</file>