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477" r:id="rId3"/>
    <p:sldId id="486" r:id="rId4"/>
    <p:sldId id="478" r:id="rId5"/>
    <p:sldId id="358" r:id="rId6"/>
    <p:sldId id="498" r:id="rId7"/>
    <p:sldId id="499" r:id="rId8"/>
    <p:sldId id="500" r:id="rId9"/>
    <p:sldId id="501" r:id="rId10"/>
    <p:sldId id="502" r:id="rId11"/>
    <p:sldId id="487" r:id="rId12"/>
    <p:sldId id="488" r:id="rId13"/>
    <p:sldId id="489" r:id="rId14"/>
    <p:sldId id="490" r:id="rId15"/>
    <p:sldId id="492" r:id="rId16"/>
    <p:sldId id="381" r:id="rId1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7674"/>
    <a:srgbClr val="D38583"/>
    <a:srgbClr val="CFAFFF"/>
    <a:srgbClr val="B7E9F3"/>
    <a:srgbClr val="ABFFFF"/>
    <a:srgbClr val="E2BB86"/>
    <a:srgbClr val="DF9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70" d="100"/>
          <a:sy n="70" d="100"/>
        </p:scale>
        <p:origin x="-125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7CCC6-32FB-4F56-A618-C8CF30DFF1FF}" type="doc">
      <dgm:prSet loTypeId="urn:microsoft.com/office/officeart/2009/layout/CircleArrowProcess" loCatId="cycle" qsTypeId="urn:microsoft.com/office/officeart/2005/8/quickstyle/3d5" qsCatId="3D" csTypeId="urn:microsoft.com/office/officeart/2005/8/colors/accent1_2" csCatId="accent1" phldr="1"/>
      <dgm:spPr/>
    </dgm:pt>
    <dgm:pt modelId="{65428916-68C4-496D-84EA-01356E4F80A6}">
      <dgm:prSet phldrT="[Text]"/>
      <dgm:spPr>
        <a:xfrm>
          <a:off x="3478814" y="886152"/>
          <a:ext cx="1365562" cy="682700"/>
        </a:xfrm>
        <a:noFill/>
        <a:ln>
          <a:noFill/>
        </a:ln>
        <a:effectLst/>
      </dgm:spPr>
      <dgm:t>
        <a:bodyPr/>
        <a:lstStyle/>
        <a:p>
          <a:r>
            <a:rPr lang="id-ID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SELESAI</a:t>
          </a:r>
        </a:p>
      </dgm:t>
    </dgm:pt>
    <dgm:pt modelId="{712E7674-BC44-4C1F-9B32-EFC97AF9C83D}" type="parTrans" cxnId="{12051052-323C-4BF6-9CD0-4E42B90FF581}">
      <dgm:prSet/>
      <dgm:spPr/>
      <dgm:t>
        <a:bodyPr/>
        <a:lstStyle/>
        <a:p>
          <a:endParaRPr lang="id-ID"/>
        </a:p>
      </dgm:t>
    </dgm:pt>
    <dgm:pt modelId="{D6F550EA-9F81-4716-8B7D-7827EAF467A5}" type="sibTrans" cxnId="{12051052-323C-4BF6-9CD0-4E42B90FF581}">
      <dgm:prSet/>
      <dgm:spPr/>
      <dgm:t>
        <a:bodyPr/>
        <a:lstStyle/>
        <a:p>
          <a:endParaRPr lang="id-ID"/>
        </a:p>
      </dgm:t>
    </dgm:pt>
    <dgm:pt modelId="{BF3C42A8-17EB-4094-90D9-92D5A2D4432C}">
      <dgm:prSet phldrT="[Text]"/>
      <dgm:spPr>
        <a:xfrm>
          <a:off x="2796033" y="2295255"/>
          <a:ext cx="1365562" cy="682700"/>
        </a:xfrm>
        <a:noFill/>
        <a:ln>
          <a:noFill/>
        </a:ln>
        <a:effectLst/>
      </dgm:spPr>
      <dgm:t>
        <a:bodyPr/>
        <a:lstStyle/>
        <a:p>
          <a:r>
            <a:rPr lang="id-ID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TERIMA KASIH</a:t>
          </a:r>
        </a:p>
      </dgm:t>
    </dgm:pt>
    <dgm:pt modelId="{3E1D90BF-0FDC-4DAC-BDE1-2D17A04CF63B}" type="parTrans" cxnId="{3724696A-D97E-4F39-8ADF-F59DA8986117}">
      <dgm:prSet/>
      <dgm:spPr/>
      <dgm:t>
        <a:bodyPr/>
        <a:lstStyle/>
        <a:p>
          <a:endParaRPr lang="id-ID"/>
        </a:p>
      </dgm:t>
    </dgm:pt>
    <dgm:pt modelId="{3B0DC8D1-C1EC-44ED-88D1-DA9E6A170599}" type="sibTrans" cxnId="{3724696A-D97E-4F39-8ADF-F59DA8986117}">
      <dgm:prSet/>
      <dgm:spPr/>
      <dgm:t>
        <a:bodyPr/>
        <a:lstStyle/>
        <a:p>
          <a:endParaRPr lang="id-ID"/>
        </a:p>
      </dgm:t>
    </dgm:pt>
    <dgm:pt modelId="{CBF726F9-A465-44B1-965E-D32C27CAFDCB}" type="pres">
      <dgm:prSet presAssocID="{4A77CCC6-32FB-4F56-A618-C8CF30DFF1F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A1E4EBE-EF7D-47CD-9CC9-CC4C5579D78D}" type="pres">
      <dgm:prSet presAssocID="{65428916-68C4-496D-84EA-01356E4F80A6}" presName="Accent1" presStyleCnt="0"/>
      <dgm:spPr/>
    </dgm:pt>
    <dgm:pt modelId="{11D56E8F-0816-4260-883B-0B593CA38D9B}" type="pres">
      <dgm:prSet presAssocID="{65428916-68C4-496D-84EA-01356E4F80A6}" presName="Accent" presStyleLbl="node1" presStyleIdx="0" presStyleCnt="2"/>
      <dgm:spPr>
        <a:xfrm>
          <a:off x="2938242" y="0"/>
          <a:ext cx="2447589" cy="24476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3891A7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1F6CA661-476C-4FE5-A858-968951E852E3}" type="pres">
      <dgm:prSet presAssocID="{65428916-68C4-496D-84EA-01356E4F80A6}" presName="Parent1" presStyleLbl="revTx" presStyleIdx="0" presStyleCnt="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D0C5977-3D07-4C20-B588-3DEEDBB6FDAB}" type="pres">
      <dgm:prSet presAssocID="{BF3C42A8-17EB-4094-90D9-92D5A2D4432C}" presName="Accent2" presStyleCnt="0"/>
      <dgm:spPr/>
    </dgm:pt>
    <dgm:pt modelId="{0EE63D9C-D677-49BE-B6A0-B3C00949FC81}" type="pres">
      <dgm:prSet presAssocID="{BF3C42A8-17EB-4094-90D9-92D5A2D4432C}" presName="Accent" presStyleLbl="node1" presStyleIdx="1" presStyleCnt="2" custLinFactNeighborX="1382" custLinFactNeighborY="-641"/>
      <dgm:spPr>
        <a:xfrm>
          <a:off x="2462060" y="1555368"/>
          <a:ext cx="2102666" cy="210355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3891A7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A2F8B068-4CDC-470A-97C0-72C86E8BEF4C}" type="pres">
      <dgm:prSet presAssocID="{BF3C42A8-17EB-4094-90D9-92D5A2D4432C}" presName="Parent2" presStyleLbl="revTx" presStyleIdx="1" presStyleCnt="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03A4A8BB-B9C9-436A-B263-2DC0ECC356B9}" type="presOf" srcId="{BF3C42A8-17EB-4094-90D9-92D5A2D4432C}" destId="{A2F8B068-4CDC-470A-97C0-72C86E8BEF4C}" srcOrd="0" destOrd="0" presId="urn:microsoft.com/office/officeart/2009/layout/CircleArrowProcess"/>
    <dgm:cxn modelId="{6FD3F872-A293-439E-A5D9-8BB923E115D9}" type="presOf" srcId="{65428916-68C4-496D-84EA-01356E4F80A6}" destId="{1F6CA661-476C-4FE5-A858-968951E852E3}" srcOrd="0" destOrd="0" presId="urn:microsoft.com/office/officeart/2009/layout/CircleArrowProcess"/>
    <dgm:cxn modelId="{3724696A-D97E-4F39-8ADF-F59DA8986117}" srcId="{4A77CCC6-32FB-4F56-A618-C8CF30DFF1FF}" destId="{BF3C42A8-17EB-4094-90D9-92D5A2D4432C}" srcOrd="1" destOrd="0" parTransId="{3E1D90BF-0FDC-4DAC-BDE1-2D17A04CF63B}" sibTransId="{3B0DC8D1-C1EC-44ED-88D1-DA9E6A170599}"/>
    <dgm:cxn modelId="{B2627D0C-2B7F-4128-97A6-5F7910E048AE}" type="presOf" srcId="{4A77CCC6-32FB-4F56-A618-C8CF30DFF1FF}" destId="{CBF726F9-A465-44B1-965E-D32C27CAFDCB}" srcOrd="0" destOrd="0" presId="urn:microsoft.com/office/officeart/2009/layout/CircleArrowProcess"/>
    <dgm:cxn modelId="{12051052-323C-4BF6-9CD0-4E42B90FF581}" srcId="{4A77CCC6-32FB-4F56-A618-C8CF30DFF1FF}" destId="{65428916-68C4-496D-84EA-01356E4F80A6}" srcOrd="0" destOrd="0" parTransId="{712E7674-BC44-4C1F-9B32-EFC97AF9C83D}" sibTransId="{D6F550EA-9F81-4716-8B7D-7827EAF467A5}"/>
    <dgm:cxn modelId="{0032D367-A40E-4341-AF80-688C039C9651}" type="presParOf" srcId="{CBF726F9-A465-44B1-965E-D32C27CAFDCB}" destId="{DA1E4EBE-EF7D-47CD-9CC9-CC4C5579D78D}" srcOrd="0" destOrd="0" presId="urn:microsoft.com/office/officeart/2009/layout/CircleArrowProcess"/>
    <dgm:cxn modelId="{6D2D8A7C-38B1-477A-B957-5E4C98789146}" type="presParOf" srcId="{DA1E4EBE-EF7D-47CD-9CC9-CC4C5579D78D}" destId="{11D56E8F-0816-4260-883B-0B593CA38D9B}" srcOrd="0" destOrd="0" presId="urn:microsoft.com/office/officeart/2009/layout/CircleArrowProcess"/>
    <dgm:cxn modelId="{DD188B7F-47A9-408F-93EC-9EC8AB3E64C4}" type="presParOf" srcId="{CBF726F9-A465-44B1-965E-D32C27CAFDCB}" destId="{1F6CA661-476C-4FE5-A858-968951E852E3}" srcOrd="1" destOrd="0" presId="urn:microsoft.com/office/officeart/2009/layout/CircleArrowProcess"/>
    <dgm:cxn modelId="{50BE5C14-2CB2-49B4-ACA4-1ABF7F327058}" type="presParOf" srcId="{CBF726F9-A465-44B1-965E-D32C27CAFDCB}" destId="{9D0C5977-3D07-4C20-B588-3DEEDBB6FDAB}" srcOrd="2" destOrd="0" presId="urn:microsoft.com/office/officeart/2009/layout/CircleArrowProcess"/>
    <dgm:cxn modelId="{1B7CAB48-C1F2-41CF-85DB-35F5CAF36CF7}" type="presParOf" srcId="{9D0C5977-3D07-4C20-B588-3DEEDBB6FDAB}" destId="{0EE63D9C-D677-49BE-B6A0-B3C00949FC81}" srcOrd="0" destOrd="0" presId="urn:microsoft.com/office/officeart/2009/layout/CircleArrowProcess"/>
    <dgm:cxn modelId="{5B70E449-B578-45D5-B67B-0E13955D53CB}" type="presParOf" srcId="{CBF726F9-A465-44B1-965E-D32C27CAFDCB}" destId="{A2F8B068-4CDC-470A-97C0-72C86E8BEF4C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7AA4E-0B8A-4F9B-B2E1-F2207E67F609}" type="datetimeFigureOut">
              <a:rPr lang="id-ID" smtClean="0"/>
              <a:t>27/02/2018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ED860-F209-40FB-8A8A-D48433FED5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010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F5F02-7BF8-422F-B400-0FF996E69256}" type="datetimeFigureOut">
              <a:rPr lang="id-ID" smtClean="0"/>
              <a:t>27/02/2018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6D28-6850-4976-B625-9C3DF07C1F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042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746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1731963" y="2155825"/>
            <a:ext cx="7500937" cy="12144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C:\Users\sahilmi\Pictures\line 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23982" r="4286" b="74432"/>
          <a:stretch>
            <a:fillRect/>
          </a:stretch>
        </p:blipFill>
        <p:spPr bwMode="auto">
          <a:xfrm>
            <a:off x="1871663" y="6218238"/>
            <a:ext cx="5400675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2339975" y="6332538"/>
            <a:ext cx="4608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1100" dirty="0">
                <a:latin typeface="Arial" charset="0"/>
                <a:cs typeface="+mn-cs"/>
              </a:rPr>
              <a:t>Direktorat Jenderal Bea dan Cukai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1100" dirty="0">
                <a:latin typeface="Arial" charset="0"/>
                <a:cs typeface="+mn-cs"/>
              </a:rPr>
              <a:t>Kementerian Keuangan RI</a:t>
            </a:r>
            <a:endParaRPr lang="en-AU" altLang="en-US" sz="1100" dirty="0">
              <a:latin typeface="Arial" charset="0"/>
              <a:cs typeface="+mn-cs"/>
            </a:endParaRPr>
          </a:p>
        </p:txBody>
      </p:sp>
      <p:pic>
        <p:nvPicPr>
          <p:cNvPr id="7" name="Picture 4" descr="C:\Users\sahilmi\Pictures\line sha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2" t="4286" r="23454" b="28152"/>
          <a:stretch>
            <a:fillRect/>
          </a:stretch>
        </p:blipFill>
        <p:spPr bwMode="auto">
          <a:xfrm>
            <a:off x="2867025" y="0"/>
            <a:ext cx="142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11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155825"/>
            <a:ext cx="730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16414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640133" y="2120424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576638" y="5853113"/>
            <a:ext cx="2133600" cy="365125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ADBB29-8482-4209-A3F0-15F6D98F0DD8}" type="datetimeFigureOut">
              <a:rPr lang="en-US"/>
              <a:pPr>
                <a:defRPr/>
              </a:pPr>
              <a:t>2/27/2018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4313" y="6378575"/>
            <a:ext cx="2133600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FBF40F-BA7F-411D-A74A-41932F017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4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22350" y="-100013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0B317692-A657-41BD-9DDA-7FB6A30C7A24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9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22350" y="-100013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9092F99D-F4EF-423A-86BF-90889E564642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ea typeface="Adobe Song Std L" pitchFamily="18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0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819A61BB-348A-47CA-8A9D-B4F4A395BD59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7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22350" y="-100013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E32A79E-8524-4A14-A731-DCBAC1A4B3A9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27584" y="314096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43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696A6328-6FF8-4180-9235-FEE7E625AE8B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456CA03E-8CA9-4C61-AF28-E781D93F3D8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0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1104F347-CD09-40B1-B982-1A05807D7409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14C0BDCC-809D-48DD-BDD4-F00D19388DFA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8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653E7D2-F464-49D7-9173-EAB8B788245A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32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B5EEDFF6-B412-4223-B9C6-7297EE1530A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45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1E2B5-D0CC-4158-8787-D3C8BB7E0571}" type="datetimeFigureOut">
              <a:rPr lang="en-US"/>
              <a:pPr>
                <a:defRPr/>
              </a:pPr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DEF347-7597-4F5C-9553-8D6E53F95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klasifikasi.barang@yahoo.com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035175"/>
            <a:ext cx="7467600" cy="1470025"/>
          </a:xfrm>
          <a:noFill/>
          <a:ln>
            <a:noFill/>
          </a:ln>
        </p:spPr>
        <p:txBody>
          <a:bodyPr/>
          <a:lstStyle/>
          <a:p>
            <a:pPr algn="l"/>
            <a:r>
              <a:rPr lang="id-ID" sz="2500" b="1" i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USER </a:t>
            </a:r>
            <a:r>
              <a:rPr lang="id-ID" sz="25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SPE</a:t>
            </a:r>
            <a:r>
              <a:rPr lang="en-ID" sz="25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C</a:t>
            </a:r>
            <a:r>
              <a:rPr lang="id-ID" sz="25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IFIC </a:t>
            </a:r>
            <a:r>
              <a:rPr lang="id-ID" sz="2500" b="1" i="1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DUTY </a:t>
            </a:r>
            <a:r>
              <a:rPr lang="en-ID" sz="25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 FREE </a:t>
            </a:r>
            <a:r>
              <a:rPr lang="id-ID" sz="25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SCHEME</a:t>
            </a:r>
            <a:r>
              <a:rPr lang="id-ID" sz="24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id-ID" sz="2400" b="1" i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id-ID" sz="2800" b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PMK Nomor 31/PMK.010/2017</a:t>
            </a:r>
            <a:endParaRPr lang="id-ID" sz="2800" b="1" i="1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419600"/>
            <a:ext cx="579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b="1" dirty="0" err="1" smtClean="0">
                <a:solidFill>
                  <a:srgbClr val="0070C0"/>
                </a:solidFill>
              </a:rPr>
              <a:t>Direktorat</a:t>
            </a:r>
            <a:r>
              <a:rPr lang="en-ID" sz="2800" b="1" dirty="0" smtClean="0">
                <a:solidFill>
                  <a:srgbClr val="0070C0"/>
                </a:solidFill>
              </a:rPr>
              <a:t> </a:t>
            </a:r>
            <a:r>
              <a:rPr lang="en-ID" sz="2800" b="1" dirty="0" err="1" smtClean="0">
                <a:solidFill>
                  <a:srgbClr val="0070C0"/>
                </a:solidFill>
              </a:rPr>
              <a:t>Teknis</a:t>
            </a:r>
            <a:r>
              <a:rPr lang="en-ID" sz="2800" b="1" dirty="0" smtClean="0">
                <a:solidFill>
                  <a:srgbClr val="0070C0"/>
                </a:solidFill>
              </a:rPr>
              <a:t> </a:t>
            </a:r>
            <a:r>
              <a:rPr lang="en-ID" sz="2800" b="1" dirty="0" err="1" smtClean="0">
                <a:solidFill>
                  <a:srgbClr val="0070C0"/>
                </a:solidFill>
              </a:rPr>
              <a:t>Kepabeanan</a:t>
            </a:r>
            <a:endParaRPr lang="en-ID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ID" b="1" dirty="0" smtClean="0"/>
              <a:t>Bogor, 23 </a:t>
            </a:r>
            <a:r>
              <a:rPr lang="en-ID" b="1" dirty="0" err="1" smtClean="0"/>
              <a:t>Februari</a:t>
            </a:r>
            <a:r>
              <a:rPr lang="en-ID" b="1" dirty="0" smtClean="0"/>
              <a:t> 2018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11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077200" cy="145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6248400" cy="168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4648200"/>
            <a:ext cx="6172200" cy="168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90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rgbClr val="FF0000"/>
                </a:solidFill>
              </a:rPr>
              <a:t>PASAL 48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4173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rgbClr val="FF0000"/>
                </a:solidFill>
              </a:rPr>
              <a:t>PASAL 50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470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HAL TERKAIT KEPABEANAN DALAM PERMENPERIN 3/2018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55580" y="1099457"/>
            <a:ext cx="1086958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d-ID" sz="1600" b="1" spc="-5" dirty="0">
                <a:solidFill>
                  <a:srgbClr val="FF0000"/>
                </a:solidFill>
                <a:latin typeface="Arial"/>
                <a:cs typeface="Arial"/>
              </a:rPr>
              <a:t>USER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23617" y="1018553"/>
            <a:ext cx="1445260" cy="4924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DJB</a:t>
            </a:r>
            <a:r>
              <a:rPr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b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600" b="1" spc="2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b="1" spc="-1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a.n</a:t>
            </a:r>
            <a:r>
              <a:rPr sz="16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b="1" spc="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MENKEU</a:t>
            </a:r>
            <a:endParaRPr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5600" y="1018553"/>
            <a:ext cx="1346835" cy="4924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sz="1600" b="1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b="1" spc="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600" b="1" spc="3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sz="1600" b="1" spc="-10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6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ABEAN</a:t>
            </a:r>
            <a:endParaRPr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259" y="1751277"/>
            <a:ext cx="609600" cy="177800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Aplikasi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2231" y="1751277"/>
            <a:ext cx="609600" cy="177800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Aplikasi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Flowchart: Document 49">
            <a:extLst>
              <a:ext uri="{FF2B5EF4-FFF2-40B4-BE49-F238E27FC236}">
                <a16:creationId xmlns="" xmlns:a16="http://schemas.microsoft.com/office/drawing/2014/main" id="{26C3F3C3-B9FD-4B49-87D5-246CE72CFCE7}"/>
              </a:ext>
            </a:extLst>
          </p:cNvPr>
          <p:cNvSpPr/>
          <p:nvPr/>
        </p:nvSpPr>
        <p:spPr>
          <a:xfrm>
            <a:off x="490323" y="1696939"/>
            <a:ext cx="1288335" cy="919972"/>
          </a:xfrm>
          <a:prstGeom prst="flowChartDocument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 smtClean="0"/>
              <a:t>Permohonan</a:t>
            </a:r>
            <a:r>
              <a:rPr lang="id-ID" sz="1600" dirty="0" smtClean="0"/>
              <a:t>+ SKVI</a:t>
            </a:r>
            <a:r>
              <a:rPr lang="en-ID" sz="1600" dirty="0" smtClean="0"/>
              <a:t> </a:t>
            </a:r>
            <a:r>
              <a:rPr lang="id-ID" sz="1600" dirty="0" smtClean="0"/>
              <a:t>USDFS</a:t>
            </a:r>
            <a:endParaRPr lang="id-ID" sz="1600" dirty="0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AB96CDA8-E550-4CD4-908C-D1B6EEFDB62A}"/>
              </a:ext>
            </a:extLst>
          </p:cNvPr>
          <p:cNvSpPr/>
          <p:nvPr/>
        </p:nvSpPr>
        <p:spPr>
          <a:xfrm>
            <a:off x="2955547" y="1687269"/>
            <a:ext cx="1443987" cy="816619"/>
          </a:xfrm>
          <a:prstGeom prst="rect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Penelitian Berkas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4AA87390-9D34-40AA-A4D8-EAAE1D6ED702}"/>
              </a:ext>
            </a:extLst>
          </p:cNvPr>
          <p:cNvSpPr/>
          <p:nvPr/>
        </p:nvSpPr>
        <p:spPr>
          <a:xfrm>
            <a:off x="2821539" y="4149104"/>
            <a:ext cx="1598061" cy="651496"/>
          </a:xfrm>
          <a:prstGeom prst="ellipse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KMK</a:t>
            </a:r>
            <a:r>
              <a:rPr lang="id-ID" dirty="0" smtClean="0"/>
              <a:t> </a:t>
            </a:r>
            <a:r>
              <a:rPr lang="id-ID" dirty="0"/>
              <a:t>ASLI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54C86CD0-3745-4584-9F54-AF9D7A8AF295}"/>
              </a:ext>
            </a:extLst>
          </p:cNvPr>
          <p:cNvSpPr/>
          <p:nvPr/>
        </p:nvSpPr>
        <p:spPr>
          <a:xfrm>
            <a:off x="2937906" y="2917181"/>
            <a:ext cx="1443987" cy="816619"/>
          </a:xfrm>
          <a:prstGeom prst="rect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Penerbitan </a:t>
            </a:r>
            <a:r>
              <a:rPr lang="en-ID" dirty="0" smtClean="0"/>
              <a:t>KMK</a:t>
            </a:r>
            <a:endParaRPr lang="id-ID" dirty="0"/>
          </a:p>
        </p:txBody>
      </p:sp>
      <p:sp>
        <p:nvSpPr>
          <p:cNvPr id="56" name="Flowchart: Document 55">
            <a:extLst>
              <a:ext uri="{FF2B5EF4-FFF2-40B4-BE49-F238E27FC236}">
                <a16:creationId xmlns="" xmlns:a16="http://schemas.microsoft.com/office/drawing/2014/main" id="{F001534A-3644-46BE-A73A-DC83CEF29633}"/>
              </a:ext>
            </a:extLst>
          </p:cNvPr>
          <p:cNvSpPr/>
          <p:nvPr/>
        </p:nvSpPr>
        <p:spPr>
          <a:xfrm>
            <a:off x="469781" y="4642628"/>
            <a:ext cx="1288335" cy="919972"/>
          </a:xfrm>
          <a:prstGeom prst="flowChartDocument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Salinan </a:t>
            </a:r>
            <a:r>
              <a:rPr lang="en-ID" dirty="0" smtClean="0"/>
              <a:t>KMK </a:t>
            </a:r>
            <a:r>
              <a:rPr lang="id-ID" dirty="0" smtClean="0"/>
              <a:t>Asli</a:t>
            </a:r>
            <a:endParaRPr lang="id-ID" dirty="0"/>
          </a:p>
        </p:txBody>
      </p:sp>
      <p:sp>
        <p:nvSpPr>
          <p:cNvPr id="57" name="Flowchart: Document 56">
            <a:extLst>
              <a:ext uri="{FF2B5EF4-FFF2-40B4-BE49-F238E27FC236}">
                <a16:creationId xmlns="" xmlns:a16="http://schemas.microsoft.com/office/drawing/2014/main" id="{E4E23BE2-1801-44DB-A490-40EA5066FB0A}"/>
              </a:ext>
            </a:extLst>
          </p:cNvPr>
          <p:cNvSpPr/>
          <p:nvPr/>
        </p:nvSpPr>
        <p:spPr>
          <a:xfrm>
            <a:off x="5553010" y="1648783"/>
            <a:ext cx="1288335" cy="919972"/>
          </a:xfrm>
          <a:prstGeom prst="flowChartDocument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Fotokopi Salinan </a:t>
            </a:r>
            <a:r>
              <a:rPr lang="en-ID" dirty="0" smtClean="0"/>
              <a:t>KMK</a:t>
            </a:r>
            <a:endParaRPr lang="id-ID" dirty="0"/>
          </a:p>
        </p:txBody>
      </p:sp>
      <p:sp>
        <p:nvSpPr>
          <p:cNvPr id="58" name="Flowchart: Multidocument 57">
            <a:extLst>
              <a:ext uri="{FF2B5EF4-FFF2-40B4-BE49-F238E27FC236}">
                <a16:creationId xmlns="" xmlns:a16="http://schemas.microsoft.com/office/drawing/2014/main" id="{CC1DE70E-F531-4C0B-963D-D06772E0C218}"/>
              </a:ext>
            </a:extLst>
          </p:cNvPr>
          <p:cNvSpPr/>
          <p:nvPr/>
        </p:nvSpPr>
        <p:spPr>
          <a:xfrm>
            <a:off x="5159496" y="2783307"/>
            <a:ext cx="2209091" cy="1221975"/>
          </a:xfrm>
          <a:prstGeom prst="flowChartMultidocument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Asli SKA IJEPA &amp; dok. Pelengkap pabean lainnya</a:t>
            </a:r>
          </a:p>
        </p:txBody>
      </p:sp>
      <p:sp>
        <p:nvSpPr>
          <p:cNvPr id="59" name="Diamond 58">
            <a:extLst>
              <a:ext uri="{FF2B5EF4-FFF2-40B4-BE49-F238E27FC236}">
                <a16:creationId xmlns="" xmlns:a16="http://schemas.microsoft.com/office/drawing/2014/main" id="{4A359E9E-7A04-47DE-A086-82CBD64CFF58}"/>
              </a:ext>
            </a:extLst>
          </p:cNvPr>
          <p:cNvSpPr/>
          <p:nvPr/>
        </p:nvSpPr>
        <p:spPr>
          <a:xfrm>
            <a:off x="5319795" y="4354829"/>
            <a:ext cx="1614405" cy="747785"/>
          </a:xfrm>
          <a:prstGeom prst="diamond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Penelitian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491C50DF-1BE7-40E1-A3BD-1692914489F9}"/>
              </a:ext>
            </a:extLst>
          </p:cNvPr>
          <p:cNvSpPr/>
          <p:nvPr/>
        </p:nvSpPr>
        <p:spPr>
          <a:xfrm>
            <a:off x="7393540" y="4419600"/>
            <a:ext cx="1477052" cy="549259"/>
          </a:xfrm>
          <a:prstGeom prst="ellipse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BM </a:t>
            </a:r>
            <a:r>
              <a:rPr lang="en-ID" dirty="0"/>
              <a:t>0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5F89860D-D5BD-40EF-BD71-D606EC489E19}"/>
              </a:ext>
            </a:extLst>
          </p:cNvPr>
          <p:cNvSpPr/>
          <p:nvPr/>
        </p:nvSpPr>
        <p:spPr>
          <a:xfrm>
            <a:off x="7392493" y="5073721"/>
            <a:ext cx="1599107" cy="488879"/>
          </a:xfrm>
          <a:prstGeom prst="ellipse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BM IJEPA</a:t>
            </a:r>
            <a:endParaRPr lang="id-ID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7821D79C-77C2-4348-9997-37B566C9BA50}"/>
              </a:ext>
            </a:extLst>
          </p:cNvPr>
          <p:cNvCxnSpPr/>
          <p:nvPr/>
        </p:nvCxnSpPr>
        <p:spPr>
          <a:xfrm flipV="1">
            <a:off x="1824885" y="2156925"/>
            <a:ext cx="996654" cy="641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85DC9E7A-DF52-4A3C-A69A-A27A0C4F4AA2}"/>
              </a:ext>
            </a:extLst>
          </p:cNvPr>
          <p:cNvCxnSpPr/>
          <p:nvPr/>
        </p:nvCxnSpPr>
        <p:spPr>
          <a:xfrm>
            <a:off x="6874617" y="4724400"/>
            <a:ext cx="51892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3271F5CF-0999-48F7-A1D4-35A6FC3AFD01}"/>
              </a:ext>
            </a:extLst>
          </p:cNvPr>
          <p:cNvCxnSpPr/>
          <p:nvPr/>
        </p:nvCxnSpPr>
        <p:spPr>
          <a:xfrm flipH="1">
            <a:off x="3651229" y="2514600"/>
            <a:ext cx="8510" cy="35085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CA04FC31-44DA-4CF0-9CD8-D5987F5285F5}"/>
              </a:ext>
            </a:extLst>
          </p:cNvPr>
          <p:cNvCxnSpPr/>
          <p:nvPr/>
        </p:nvCxnSpPr>
        <p:spPr>
          <a:xfrm flipH="1">
            <a:off x="3651229" y="3763942"/>
            <a:ext cx="8510" cy="35085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="" xmlns:a16="http://schemas.microsoft.com/office/drawing/2014/main" id="{160D72EF-EB71-4A73-B6AD-6A4041642B54}"/>
              </a:ext>
            </a:extLst>
          </p:cNvPr>
          <p:cNvCxnSpPr>
            <a:stCxn id="53" idx="4"/>
            <a:endCxn id="56" idx="3"/>
          </p:cNvCxnSpPr>
          <p:nvPr/>
        </p:nvCxnSpPr>
        <p:spPr>
          <a:xfrm rot="5400000">
            <a:off x="2538336" y="4020380"/>
            <a:ext cx="302014" cy="1862454"/>
          </a:xfrm>
          <a:prstGeom prst="bentConnector2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="" xmlns:a16="http://schemas.microsoft.com/office/drawing/2014/main" id="{84C5CA6C-5348-47DD-A3CA-653E061F3C41}"/>
              </a:ext>
            </a:extLst>
          </p:cNvPr>
          <p:cNvCxnSpPr>
            <a:endCxn id="57" idx="1"/>
          </p:cNvCxnSpPr>
          <p:nvPr/>
        </p:nvCxnSpPr>
        <p:spPr>
          <a:xfrm flipV="1">
            <a:off x="1134490" y="2108769"/>
            <a:ext cx="4418520" cy="3720734"/>
          </a:xfrm>
          <a:prstGeom prst="bentConnector3">
            <a:avLst>
              <a:gd name="adj1" fmla="val 82192"/>
            </a:avLst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26213B49-9A5C-4D46-BB29-57704CAEBE6E}"/>
              </a:ext>
            </a:extLst>
          </p:cNvPr>
          <p:cNvCxnSpPr>
            <a:cxnSpLocks/>
          </p:cNvCxnSpPr>
          <p:nvPr/>
        </p:nvCxnSpPr>
        <p:spPr>
          <a:xfrm>
            <a:off x="6172200" y="2507935"/>
            <a:ext cx="0" cy="35752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6E4F34D4-6CF6-444E-AD69-3FF068C7464A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6126998" y="3962400"/>
            <a:ext cx="5244" cy="39242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ctor: Elbow 72">
            <a:extLst>
              <a:ext uri="{FF2B5EF4-FFF2-40B4-BE49-F238E27FC236}">
                <a16:creationId xmlns="" xmlns:a16="http://schemas.microsoft.com/office/drawing/2014/main" id="{160D72EF-EB71-4A73-B6AD-6A4041642B54}"/>
              </a:ext>
            </a:extLst>
          </p:cNvPr>
          <p:cNvCxnSpPr>
            <a:stCxn id="59" idx="2"/>
            <a:endCxn id="61" idx="2"/>
          </p:cNvCxnSpPr>
          <p:nvPr/>
        </p:nvCxnSpPr>
        <p:spPr>
          <a:xfrm rot="16200000" flipH="1">
            <a:off x="6651972" y="4577639"/>
            <a:ext cx="215547" cy="1265495"/>
          </a:xfrm>
          <a:prstGeom prst="bentConnector2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or: Elbow 72">
            <a:extLst>
              <a:ext uri="{FF2B5EF4-FFF2-40B4-BE49-F238E27FC236}">
                <a16:creationId xmlns="" xmlns:a16="http://schemas.microsoft.com/office/drawing/2014/main" id="{160D72EF-EB71-4A73-B6AD-6A4041642B54}"/>
              </a:ext>
            </a:extLst>
          </p:cNvPr>
          <p:cNvCxnSpPr>
            <a:stCxn id="59" idx="1"/>
            <a:endCxn id="43" idx="2"/>
          </p:cNvCxnSpPr>
          <p:nvPr/>
        </p:nvCxnSpPr>
        <p:spPr>
          <a:xfrm rot="10800000" flipH="1" flipV="1">
            <a:off x="5319794" y="4728721"/>
            <a:ext cx="2072699" cy="1143487"/>
          </a:xfrm>
          <a:prstGeom prst="bentConnector3">
            <a:avLst>
              <a:gd name="adj1" fmla="val -11029"/>
            </a:avLst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5F89860D-D5BD-40EF-BD71-D606EC489E19}"/>
              </a:ext>
            </a:extLst>
          </p:cNvPr>
          <p:cNvSpPr/>
          <p:nvPr/>
        </p:nvSpPr>
        <p:spPr>
          <a:xfrm>
            <a:off x="7392494" y="5653599"/>
            <a:ext cx="1478018" cy="437220"/>
          </a:xfrm>
          <a:prstGeom prst="ellipse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BM </a:t>
            </a:r>
            <a:r>
              <a:rPr lang="en-ID" dirty="0" smtClean="0"/>
              <a:t>MFN</a:t>
            </a:r>
            <a:endParaRPr lang="id-ID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3271F5CF-0999-48F7-A1D4-35A6FC3AFD01}"/>
              </a:ext>
            </a:extLst>
          </p:cNvPr>
          <p:cNvCxnSpPr>
            <a:stCxn id="56" idx="2"/>
          </p:cNvCxnSpPr>
          <p:nvPr/>
        </p:nvCxnSpPr>
        <p:spPr>
          <a:xfrm>
            <a:off x="1113949" y="5501780"/>
            <a:ext cx="0" cy="37042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47060"/>
          </a:xfrm>
        </p:spPr>
        <p:txBody>
          <a:bodyPr>
            <a:noAutofit/>
          </a:bodyPr>
          <a:lstStyle/>
          <a:p>
            <a:r>
              <a:rPr lang="en-ID" sz="4000" b="1" dirty="0" smtClean="0">
                <a:solidFill>
                  <a:srgbClr val="0070C0"/>
                </a:solidFill>
              </a:rPr>
              <a:t>IMPOR DENGAN USDFS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323212" y="914400"/>
            <a:ext cx="0" cy="52578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953000" y="952544"/>
            <a:ext cx="0" cy="52578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9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ID" sz="4000" b="1" dirty="0">
                <a:solidFill>
                  <a:srgbClr val="0070C0"/>
                </a:solidFill>
              </a:rPr>
              <a:t>IMPOR </a:t>
            </a:r>
            <a:r>
              <a:rPr lang="en-ID" sz="4000" b="1" dirty="0" smtClean="0">
                <a:solidFill>
                  <a:srgbClr val="0070C0"/>
                </a:solidFill>
              </a:rPr>
              <a:t>DENGAN USDFS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8458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i="1" dirty="0" smtClean="0"/>
              <a:t>User</a:t>
            </a:r>
            <a:r>
              <a:rPr lang="id-ID" sz="3200" b="1" dirty="0" smtClean="0"/>
              <a:t> </a:t>
            </a:r>
            <a:r>
              <a:rPr lang="en-ID" sz="3200" b="1" dirty="0" err="1" smtClean="0"/>
              <a:t>Harus</a:t>
            </a:r>
            <a:r>
              <a:rPr lang="en-ID" sz="3200" b="1" dirty="0" smtClean="0"/>
              <a:t> </a:t>
            </a:r>
            <a:r>
              <a:rPr lang="id-ID" sz="3200" b="1" dirty="0" smtClean="0"/>
              <a:t>Mencantumkan </a:t>
            </a:r>
            <a:r>
              <a:rPr lang="en-ID" sz="3200" b="1" dirty="0" err="1" smtClean="0"/>
              <a:t>Dalam</a:t>
            </a:r>
            <a:r>
              <a:rPr lang="en-ID" sz="3200" b="1" dirty="0" smtClean="0"/>
              <a:t> PIB :</a:t>
            </a:r>
            <a:endParaRPr lang="id-ID" sz="3200" b="1" dirty="0"/>
          </a:p>
          <a:p>
            <a:pPr marL="342900" indent="-342900">
              <a:buAutoNum type="arabicPeriod"/>
            </a:pPr>
            <a:r>
              <a:rPr lang="id-ID" sz="3200" dirty="0"/>
              <a:t>Kode Fasilitas USDFS (60)</a:t>
            </a:r>
          </a:p>
          <a:p>
            <a:pPr marL="342900" indent="-342900">
              <a:buAutoNum type="arabicPeriod"/>
            </a:pPr>
            <a:r>
              <a:rPr lang="id-ID" sz="3200" dirty="0"/>
              <a:t>Nomor &amp; tgl </a:t>
            </a:r>
            <a:r>
              <a:rPr lang="en-ID" sz="3200" dirty="0" smtClean="0"/>
              <a:t>KMK USDFS</a:t>
            </a:r>
            <a:endParaRPr lang="id-ID" sz="3200" dirty="0"/>
          </a:p>
          <a:p>
            <a:pPr marL="342900" indent="-342900">
              <a:buAutoNum type="arabicPeriod"/>
            </a:pPr>
            <a:r>
              <a:rPr lang="id-ID" sz="3200" dirty="0"/>
              <a:t>Nomor &amp; tgl SKA IJEPA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ID" sz="3200" u="sng" dirty="0" smtClean="0"/>
              <a:t>DAN</a:t>
            </a:r>
            <a:endParaRPr lang="id-ID" sz="3200" u="sng" dirty="0"/>
          </a:p>
          <a:p>
            <a:r>
              <a:rPr lang="en-ID" sz="3200" b="1" dirty="0" err="1" smtClean="0"/>
              <a:t>memenuhi</a:t>
            </a:r>
            <a:r>
              <a:rPr lang="en-ID" sz="3200" b="1" dirty="0" smtClean="0"/>
              <a:t> </a:t>
            </a:r>
            <a:r>
              <a:rPr lang="en-ID" sz="3200" b="1" dirty="0" err="1" smtClean="0"/>
              <a:t>Ketentuan</a:t>
            </a:r>
            <a:r>
              <a:rPr lang="en-ID" sz="3200" b="1" dirty="0"/>
              <a:t> </a:t>
            </a:r>
            <a:r>
              <a:rPr lang="en-ID" sz="3200" b="1" dirty="0" smtClean="0"/>
              <a:t>Yang </a:t>
            </a:r>
            <a:r>
              <a:rPr lang="en-ID" sz="3200" b="1" dirty="0" err="1" smtClean="0"/>
              <a:t>Diatur</a:t>
            </a:r>
            <a:r>
              <a:rPr lang="en-ID" sz="3200" b="1" dirty="0" smtClean="0"/>
              <a:t> </a:t>
            </a:r>
            <a:r>
              <a:rPr lang="en-ID" sz="3200" b="1" dirty="0" err="1" smtClean="0"/>
              <a:t>Dalam</a:t>
            </a:r>
            <a:r>
              <a:rPr lang="en-ID" sz="3200" b="1" dirty="0" smtClean="0"/>
              <a:t> :</a:t>
            </a:r>
            <a:endParaRPr lang="id-ID" sz="3200" b="1" dirty="0"/>
          </a:p>
          <a:p>
            <a:pPr marL="342900" indent="-342900">
              <a:buAutoNum type="arabicPeriod"/>
            </a:pPr>
            <a:r>
              <a:rPr lang="id-ID" sz="3200" dirty="0"/>
              <a:t>PMK </a:t>
            </a:r>
            <a:r>
              <a:rPr lang="id-ID" sz="3200" dirty="0" smtClean="0"/>
              <a:t>No.229/</a:t>
            </a:r>
            <a:r>
              <a:rPr lang="en-ID" sz="3200" dirty="0" smtClean="0"/>
              <a:t>PMK.04/</a:t>
            </a:r>
            <a:r>
              <a:rPr lang="id-ID" sz="3200" dirty="0" smtClean="0"/>
              <a:t>2017 </a:t>
            </a:r>
            <a:endParaRPr lang="en-ID" sz="3200" dirty="0" smtClean="0"/>
          </a:p>
          <a:p>
            <a:pPr marL="342900" indent="-342900">
              <a:buAutoNum type="arabicPeriod"/>
            </a:pPr>
            <a:r>
              <a:rPr lang="en-ID" sz="3200" dirty="0" smtClean="0"/>
              <a:t>PMK No </a:t>
            </a:r>
            <a:r>
              <a:rPr lang="en-US" sz="3200" dirty="0"/>
              <a:t>31/PMK.010/2017</a:t>
            </a:r>
            <a:endParaRPr lang="en-ID" sz="3200" dirty="0" smtClean="0"/>
          </a:p>
          <a:p>
            <a:pPr marL="342900" indent="-342900">
              <a:buAutoNum type="arabicPeriod"/>
            </a:pPr>
            <a:r>
              <a:rPr lang="en-ID" sz="3200" dirty="0" smtClean="0"/>
              <a:t>PMK </a:t>
            </a:r>
            <a:r>
              <a:rPr lang="en-ID" sz="3200" dirty="0" err="1" smtClean="0"/>
              <a:t>lainnya</a:t>
            </a:r>
            <a:r>
              <a:rPr lang="en-ID" sz="3200" dirty="0" smtClean="0"/>
              <a:t> </a:t>
            </a:r>
            <a:r>
              <a:rPr lang="en-ID" sz="3200" dirty="0" err="1" smtClean="0"/>
              <a:t>terkait</a:t>
            </a:r>
            <a:r>
              <a:rPr lang="en-ID" sz="3200" dirty="0" smtClean="0"/>
              <a:t> </a:t>
            </a:r>
            <a:r>
              <a:rPr lang="en-ID" sz="3200" dirty="0" err="1" smtClean="0"/>
              <a:t>tatalaksana</a:t>
            </a:r>
            <a:r>
              <a:rPr lang="en-ID" sz="3200" dirty="0" smtClean="0"/>
              <a:t> </a:t>
            </a:r>
            <a:r>
              <a:rPr lang="en-ID" sz="3200" dirty="0" err="1" smtClean="0"/>
              <a:t>kepabeanan</a:t>
            </a:r>
            <a:r>
              <a:rPr lang="en-ID" sz="3200" dirty="0" smtClean="0"/>
              <a:t> </a:t>
            </a:r>
            <a:r>
              <a:rPr lang="en-ID" sz="3200" dirty="0" err="1" smtClean="0"/>
              <a:t>impor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2170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3030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4706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ID" sz="4000" b="1" dirty="0" smtClean="0">
                <a:solidFill>
                  <a:srgbClr val="0070C0"/>
                </a:solidFill>
              </a:rPr>
              <a:t>PENELITIAN FORM JIEPA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99"/>
          <a:stretch/>
        </p:blipFill>
        <p:spPr bwMode="auto">
          <a:xfrm>
            <a:off x="0" y="1143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4706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ID" sz="4000" b="1" dirty="0" smtClean="0">
                <a:solidFill>
                  <a:srgbClr val="0070C0"/>
                </a:solidFill>
              </a:rPr>
              <a:t>PENELITIAN FORM JIEPA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9"/>
          <a:stretch/>
        </p:blipFill>
        <p:spPr bwMode="auto">
          <a:xfrm>
            <a:off x="0" y="4523083"/>
            <a:ext cx="9144000" cy="186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7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276225" indent="-276225" algn="just">
              <a:buFont typeface="+mj-lt"/>
              <a:buAutoNum type="arabicPeriod"/>
            </a:pPr>
            <a:r>
              <a:rPr lang="id-ID" sz="2000" dirty="0"/>
              <a:t>Berdasarkan pasal 4 PMK 31/2017, Dirjen BC memberikan keputusan dalam jangka waktu paling lambat </a:t>
            </a:r>
            <a:r>
              <a:rPr lang="id-ID" sz="2000" b="1" dirty="0"/>
              <a:t>5 Hari Kerja </a:t>
            </a:r>
            <a:r>
              <a:rPr lang="id-ID" sz="2000" dirty="0"/>
              <a:t>TMT diterimanya permohonan </a:t>
            </a:r>
            <a:r>
              <a:rPr lang="id-ID" sz="2000" b="1" dirty="0"/>
              <a:t>secara lengkap</a:t>
            </a:r>
            <a:r>
              <a:rPr lang="id-ID" sz="2000" dirty="0"/>
              <a:t>.</a:t>
            </a:r>
          </a:p>
          <a:p>
            <a:pPr marL="276225" indent="-276225" algn="just">
              <a:buFont typeface="+mj-lt"/>
              <a:buAutoNum type="arabicPeriod"/>
            </a:pPr>
            <a:r>
              <a:rPr lang="id-ID" sz="2000" dirty="0"/>
              <a:t>Terdapat beberapa permasalahan yang terjadi pada saat proses pengajuan Permohonan USDFS, baik kekurangan dokumen maupun ketidaksesuaian data, yaitu sebagai berikut:</a:t>
            </a:r>
          </a:p>
          <a:p>
            <a:pPr marL="723900" indent="-457200" algn="just">
              <a:buFont typeface="+mj-lt"/>
              <a:buAutoNum type="alphaLcPeriod"/>
            </a:pPr>
            <a:r>
              <a:rPr lang="id-ID" sz="2000" dirty="0"/>
              <a:t>Data yang disampaikan </a:t>
            </a:r>
            <a:r>
              <a:rPr lang="en-ID" sz="2000" dirty="0" err="1" smtClean="0"/>
              <a:t>tidak</a:t>
            </a:r>
            <a:r>
              <a:rPr lang="id-ID" sz="2000" dirty="0" smtClean="0"/>
              <a:t>lengkap</a:t>
            </a:r>
            <a:r>
              <a:rPr lang="id-ID" sz="2000" dirty="0"/>
              <a:t>, diantaranya tidak terdapat </a:t>
            </a:r>
            <a:r>
              <a:rPr lang="id-ID" sz="2000" i="1" dirty="0"/>
              <a:t>Mill Certifiate </a:t>
            </a:r>
            <a:r>
              <a:rPr lang="id-ID" sz="2000" dirty="0"/>
              <a:t>atau </a:t>
            </a:r>
            <a:r>
              <a:rPr lang="id-ID" sz="2000" i="1" dirty="0"/>
              <a:t>Inspection </a:t>
            </a:r>
            <a:r>
              <a:rPr lang="id-ID" sz="2000" i="1" dirty="0" smtClean="0"/>
              <a:t>Certificate</a:t>
            </a:r>
            <a:r>
              <a:rPr lang="en-ID" sz="2000" i="1" dirty="0" smtClean="0"/>
              <a:t>, Drawing, </a:t>
            </a:r>
            <a:r>
              <a:rPr lang="en-ID" sz="2000" i="1" dirty="0" err="1" smtClean="0"/>
              <a:t>dsb</a:t>
            </a:r>
            <a:r>
              <a:rPr lang="en-ID" sz="2000" i="1" dirty="0" smtClean="0"/>
              <a:t>)</a:t>
            </a:r>
          </a:p>
          <a:p>
            <a:pPr marL="723900" indent="-457200" algn="just">
              <a:buFont typeface="+mj-lt"/>
              <a:buAutoNum type="alphaLcPeriod"/>
            </a:pPr>
            <a:r>
              <a:rPr lang="en-ID" sz="2000" dirty="0" err="1" smtClean="0"/>
              <a:t>Perbedaan</a:t>
            </a:r>
            <a:r>
              <a:rPr lang="en-ID" sz="2000" dirty="0" smtClean="0"/>
              <a:t> data SKVI </a:t>
            </a:r>
            <a:r>
              <a:rPr lang="en-ID" sz="2000" dirty="0" err="1" smtClean="0"/>
              <a:t>dengan</a:t>
            </a:r>
            <a:r>
              <a:rPr lang="en-ID" sz="2000" dirty="0" smtClean="0"/>
              <a:t> data </a:t>
            </a:r>
            <a:r>
              <a:rPr lang="en-ID" sz="2000" dirty="0" err="1" smtClean="0"/>
              <a:t>teknis</a:t>
            </a:r>
            <a:r>
              <a:rPr lang="en-ID" sz="2000" dirty="0" smtClean="0"/>
              <a:t> </a:t>
            </a:r>
            <a:r>
              <a:rPr lang="en-ID" sz="2000" dirty="0" err="1" smtClean="0"/>
              <a:t>pendukung</a:t>
            </a:r>
            <a:r>
              <a:rPr lang="en-ID" sz="2000" dirty="0" smtClean="0"/>
              <a:t> yang </a:t>
            </a:r>
            <a:r>
              <a:rPr lang="en-ID" sz="2000" dirty="0" err="1" smtClean="0"/>
              <a:t>dilampirkan</a:t>
            </a:r>
            <a:r>
              <a:rPr lang="en-ID" sz="2000" dirty="0" smtClean="0"/>
              <a:t> (</a:t>
            </a:r>
            <a:r>
              <a:rPr lang="en-ID" sz="2000" dirty="0" err="1" smtClean="0"/>
              <a:t>nama</a:t>
            </a:r>
            <a:r>
              <a:rPr lang="en-ID" sz="2000" dirty="0" smtClean="0"/>
              <a:t> </a:t>
            </a:r>
            <a:r>
              <a:rPr lang="id-ID" sz="2000" dirty="0" smtClean="0"/>
              <a:t>barang</a:t>
            </a:r>
            <a:r>
              <a:rPr lang="en-ID" sz="2000" dirty="0" smtClean="0"/>
              <a:t>, </a:t>
            </a:r>
            <a:r>
              <a:rPr lang="id-ID" sz="2000" dirty="0" smtClean="0"/>
              <a:t>nama produsen</a:t>
            </a:r>
            <a:r>
              <a:rPr lang="en-ID" sz="2000" dirty="0" smtClean="0"/>
              <a:t>, </a:t>
            </a:r>
            <a:r>
              <a:rPr lang="en-ID" sz="2000" dirty="0" err="1" smtClean="0"/>
              <a:t>dsb</a:t>
            </a:r>
            <a:r>
              <a:rPr lang="en-ID" sz="2000" dirty="0" smtClean="0"/>
              <a:t>)</a:t>
            </a:r>
            <a:endParaRPr lang="en-ID" sz="2000" dirty="0"/>
          </a:p>
          <a:p>
            <a:pPr marL="723900" indent="-457200" algn="just">
              <a:buFont typeface="+mj-lt"/>
              <a:buAutoNum type="alphaLcPeriod"/>
            </a:pPr>
            <a:r>
              <a:rPr lang="id-ID" sz="2000" dirty="0" smtClean="0"/>
              <a:t>User </a:t>
            </a:r>
            <a:r>
              <a:rPr lang="id-ID" sz="2000" dirty="0"/>
              <a:t>melengkapi melengkapi kekurangan data, khususnya </a:t>
            </a:r>
            <a:r>
              <a:rPr lang="id-ID" sz="2000" i="1" dirty="0"/>
              <a:t>Letter of Statement Asli </a:t>
            </a:r>
            <a:r>
              <a:rPr lang="id-ID" sz="2000" dirty="0"/>
              <a:t>dari Jepang dalam jangka waktu yang </a:t>
            </a:r>
            <a:r>
              <a:rPr lang="id-ID" sz="2000" dirty="0" smtClean="0"/>
              <a:t>lama;</a:t>
            </a:r>
            <a:endParaRPr lang="en-ID" sz="2000" dirty="0" smtClean="0"/>
          </a:p>
          <a:p>
            <a:pPr marL="723900" indent="-457200" algn="just">
              <a:buFont typeface="+mj-lt"/>
              <a:buAutoNum type="alphaLcPeriod"/>
            </a:pPr>
            <a:r>
              <a:rPr lang="en-ID" sz="2000" dirty="0" smtClean="0"/>
              <a:t>Item </a:t>
            </a:r>
            <a:r>
              <a:rPr lang="en-ID" sz="2000" dirty="0"/>
              <a:t>yang </a:t>
            </a:r>
            <a:r>
              <a:rPr lang="en-ID" sz="2000" dirty="0" err="1"/>
              <a:t>diajukan</a:t>
            </a:r>
            <a:r>
              <a:rPr lang="en-ID" sz="2000" dirty="0"/>
              <a:t> </a:t>
            </a:r>
            <a:r>
              <a:rPr lang="en-ID" sz="2000" dirty="0" err="1"/>
              <a:t>jumlahnya</a:t>
            </a:r>
            <a:r>
              <a:rPr lang="en-ID" sz="2000" dirty="0"/>
              <a:t> </a:t>
            </a:r>
            <a:r>
              <a:rPr lang="en-ID" sz="2000" dirty="0" err="1"/>
              <a:t>sangat</a:t>
            </a:r>
            <a:r>
              <a:rPr lang="en-ID" sz="2000" dirty="0"/>
              <a:t> </a:t>
            </a:r>
            <a:r>
              <a:rPr lang="en-ID" sz="2000" dirty="0" err="1" smtClean="0"/>
              <a:t>banyak</a:t>
            </a:r>
            <a:endParaRPr lang="en-ID" sz="2000" dirty="0"/>
          </a:p>
          <a:p>
            <a:pPr marL="723900" indent="-457200" algn="just">
              <a:buFont typeface="+mj-lt"/>
              <a:buAutoNum type="alphaLcPeriod"/>
            </a:pPr>
            <a:r>
              <a:rPr lang="en-ID" sz="2000" dirty="0" err="1" smtClean="0"/>
              <a:t>Seringnya</a:t>
            </a:r>
            <a:r>
              <a:rPr lang="en-ID" sz="2000" dirty="0" smtClean="0"/>
              <a:t> </a:t>
            </a:r>
            <a:r>
              <a:rPr lang="en-ID" sz="2000" dirty="0" err="1"/>
              <a:t>terjadi</a:t>
            </a:r>
            <a:r>
              <a:rPr lang="en-ID" sz="2000" dirty="0"/>
              <a:t> </a:t>
            </a:r>
            <a:r>
              <a:rPr lang="en-ID" sz="2000" dirty="0" err="1"/>
              <a:t>perubahan</a:t>
            </a:r>
            <a:r>
              <a:rPr lang="en-ID" sz="2000" dirty="0"/>
              <a:t> data yang </a:t>
            </a:r>
            <a:r>
              <a:rPr lang="en-ID" sz="2000" dirty="0" err="1"/>
              <a:t>mengakibatkan</a:t>
            </a:r>
            <a:r>
              <a:rPr lang="en-ID" sz="2000" dirty="0"/>
              <a:t> KMK </a:t>
            </a:r>
            <a:r>
              <a:rPr lang="en-ID" sz="2000" dirty="0" err="1"/>
              <a:t>harus</a:t>
            </a:r>
            <a:r>
              <a:rPr lang="en-ID" sz="2000" dirty="0"/>
              <a:t> di </a:t>
            </a:r>
            <a:r>
              <a:rPr lang="en-ID" sz="2000" dirty="0" err="1"/>
              <a:t>amandemen</a:t>
            </a:r>
            <a:endParaRPr lang="en-ID" sz="2000" dirty="0"/>
          </a:p>
          <a:p>
            <a:pPr marL="723900" indent="-457200">
              <a:buFont typeface="+mj-lt"/>
              <a:buAutoNum type="alphaLcPeriod"/>
            </a:pPr>
            <a:endParaRPr lang="id-ID" sz="20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Autofit/>
          </a:bodyPr>
          <a:lstStyle/>
          <a:p>
            <a:r>
              <a:rPr lang="en-ID" b="1" dirty="0" smtClean="0">
                <a:solidFill>
                  <a:srgbClr val="0070C0"/>
                </a:solidFill>
              </a:rPr>
              <a:t>PERMASALAHAN PENGAJUAN USDFS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242500"/>
              </p:ext>
            </p:extLst>
          </p:nvPr>
        </p:nvGraphicFramePr>
        <p:xfrm>
          <a:off x="2362200" y="137592"/>
          <a:ext cx="54102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038018"/>
            <a:ext cx="8229600" cy="2286582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buFont typeface="Wingdings 3"/>
              <a:buNone/>
            </a:pPr>
            <a:endParaRPr lang="en-US" sz="4000" b="1" dirty="0">
              <a:latin typeface="Calibri" panose="020F0502020204030204" pitchFamily="34" charset="0"/>
            </a:endParaRPr>
          </a:p>
          <a:p>
            <a:pPr algn="r" fontAlgn="auto">
              <a:buFont typeface="Wingdings 3"/>
              <a:buNone/>
            </a:pPr>
            <a:r>
              <a:rPr lang="id-ID" sz="5800" b="1" dirty="0">
                <a:latin typeface="Calibri" panose="020F0502020204030204" pitchFamily="34" charset="0"/>
              </a:rPr>
              <a:t>Direktorat Teknis Kepabeanan</a:t>
            </a:r>
          </a:p>
          <a:p>
            <a:pPr algn="r" fontAlgn="auto">
              <a:buFont typeface="Wingdings 3"/>
              <a:buNone/>
            </a:pPr>
            <a:r>
              <a:rPr lang="id-ID" sz="5800" b="1" dirty="0">
                <a:latin typeface="Calibri" panose="020F0502020204030204" pitchFamily="34" charset="0"/>
              </a:rPr>
              <a:t>Subdit Klasifikasi Barang</a:t>
            </a:r>
          </a:p>
          <a:p>
            <a:pPr algn="r" fontAlgn="auto">
              <a:buFont typeface="Wingdings 3"/>
              <a:buNone/>
            </a:pPr>
            <a:r>
              <a:rPr lang="id-ID" sz="5800" b="1" dirty="0">
                <a:latin typeface="Calibri" panose="020F0502020204030204" pitchFamily="34" charset="0"/>
              </a:rPr>
              <a:t>Email : </a:t>
            </a:r>
            <a:r>
              <a:rPr lang="id-ID" sz="5800" b="1" dirty="0">
                <a:latin typeface="Calibri" panose="020F0502020204030204" pitchFamily="34" charset="0"/>
                <a:hlinkClick r:id="rId7"/>
              </a:rPr>
              <a:t>klasifikasi.barang@yahoo.com</a:t>
            </a:r>
            <a:endParaRPr lang="id-ID" sz="5800" b="1" dirty="0">
              <a:latin typeface="Calibri" panose="020F0502020204030204" pitchFamily="34" charset="0"/>
            </a:endParaRPr>
          </a:p>
          <a:p>
            <a:pPr algn="r" fontAlgn="auto">
              <a:buFont typeface="Wingdings 3"/>
              <a:buNone/>
            </a:pPr>
            <a:r>
              <a:rPr lang="id-ID" sz="5800" b="1" dirty="0">
                <a:latin typeface="Calibri" panose="020F0502020204030204" pitchFamily="34" charset="0"/>
              </a:rPr>
              <a:t>Telepon </a:t>
            </a:r>
            <a:r>
              <a:rPr lang="id-ID" sz="5800" b="1">
                <a:latin typeface="Calibri" panose="020F0502020204030204" pitchFamily="34" charset="0"/>
              </a:rPr>
              <a:t>: 021-29688521</a:t>
            </a:r>
            <a:endParaRPr lang="id-ID" sz="5800" b="1" dirty="0">
              <a:latin typeface="Calibri" panose="020F0502020204030204" pitchFamily="34" charset="0"/>
            </a:endParaRPr>
          </a:p>
          <a:p>
            <a:pPr algn="r" fontAlgn="auto">
              <a:buFont typeface="Wingdings 3"/>
              <a:buNone/>
            </a:pPr>
            <a:r>
              <a:rPr lang="id-ID" sz="5800" b="1" dirty="0">
                <a:latin typeface="Calibri" panose="020F0502020204030204" pitchFamily="34" charset="0"/>
              </a:rPr>
              <a:t>Fax : 021-4897928</a:t>
            </a:r>
            <a:endParaRPr lang="en-US" sz="5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4706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ID" sz="4000" b="1" dirty="0" smtClean="0">
                <a:solidFill>
                  <a:srgbClr val="0070C0"/>
                </a:solidFill>
                <a:latin typeface="+mn-lt"/>
              </a:rPr>
              <a:t>LATAR BELAKANG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444090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i="1" dirty="0">
                <a:latin typeface="+mn-lt"/>
              </a:rPr>
              <a:t>User Specific Duty Free Scheme </a:t>
            </a:r>
            <a:r>
              <a:rPr lang="en-US" sz="2800" dirty="0">
                <a:latin typeface="+mn-lt"/>
              </a:rPr>
              <a:t>(USDFS) </a:t>
            </a:r>
            <a:r>
              <a:rPr lang="en-US" sz="2800" dirty="0" err="1">
                <a:latin typeface="+mn-lt"/>
              </a:rPr>
              <a:t>adalah</a:t>
            </a:r>
            <a:r>
              <a:rPr lang="en-US" sz="2800" dirty="0">
                <a:latin typeface="+mn-lt"/>
              </a:rPr>
              <a:t> </a:t>
            </a:r>
            <a:r>
              <a:rPr lang="id-ID" sz="2800" dirty="0">
                <a:latin typeface="+mn-lt"/>
              </a:rPr>
              <a:t>Skema </a:t>
            </a:r>
            <a:r>
              <a:rPr lang="en-US" sz="2800" dirty="0" err="1">
                <a:latin typeface="+mn-lt"/>
              </a:rPr>
              <a:t>penetapan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tarif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masuk</a:t>
            </a:r>
            <a:r>
              <a:rPr lang="en-US" sz="2800" dirty="0">
                <a:latin typeface="+mn-lt"/>
              </a:rPr>
              <a:t> yang </a:t>
            </a:r>
            <a:r>
              <a:rPr lang="en-US" sz="2800" dirty="0" err="1">
                <a:latin typeface="+mn-lt"/>
              </a:rPr>
              <a:t>diberikan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khusus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kepada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User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dalam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rangka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Indonesia Japan Economic Partnership Agreement </a:t>
            </a:r>
            <a:r>
              <a:rPr lang="en-US" sz="2800" dirty="0">
                <a:latin typeface="+mn-lt"/>
              </a:rPr>
              <a:t>(IJEPA)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d-ID" sz="2800" i="1" dirty="0">
                <a:latin typeface="+mn-lt"/>
              </a:rPr>
              <a:t>User </a:t>
            </a:r>
            <a:r>
              <a:rPr lang="id-ID" sz="2800" dirty="0">
                <a:latin typeface="+mn-lt"/>
              </a:rPr>
              <a:t>adalah badan usaha yang berbadan hukum di Indonesia yang layak mendapatkan fasilitas USDFS sesuai dengan Surat Keterangan Verifikasi Industri – USDFS (SKVI-USDFS) yang diterbitkan oleh </a:t>
            </a:r>
            <a:r>
              <a:rPr lang="id-ID" sz="2800" i="1" dirty="0">
                <a:latin typeface="+mn-lt"/>
              </a:rPr>
              <a:t>Surveyor </a:t>
            </a:r>
            <a:r>
              <a:rPr lang="id-ID" sz="2800" dirty="0">
                <a:latin typeface="+mn-lt"/>
              </a:rPr>
              <a:t>yang ditunjuk oleh Menteri yang menangai urusan pemerintahan di bidang Perindustrian.</a:t>
            </a:r>
            <a:endParaRPr lang="id-ID" sz="2800" i="1" dirty="0">
              <a:latin typeface="+mn-lt"/>
            </a:endParaRPr>
          </a:p>
          <a:p>
            <a:pPr marL="0" indent="0" algn="just">
              <a:spcBef>
                <a:spcPts val="1800"/>
              </a:spcBef>
              <a:buNone/>
            </a:pPr>
            <a:r>
              <a:rPr lang="en-US" sz="2400" i="1" dirty="0">
                <a:latin typeface="+mn-lt"/>
              </a:rPr>
              <a:t/>
            </a:r>
            <a:br>
              <a:rPr lang="en-US" sz="2400" i="1" dirty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id-ID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4706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ID" sz="4000" b="1" dirty="0" smtClean="0">
                <a:solidFill>
                  <a:srgbClr val="0070C0"/>
                </a:solidFill>
                <a:latin typeface="+mn-lt"/>
              </a:rPr>
              <a:t>LATAR BELAKANG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197897"/>
            <a:ext cx="8839200" cy="4898103"/>
          </a:xfrm>
        </p:spPr>
        <p:txBody>
          <a:bodyPr/>
          <a:lstStyle/>
          <a:p>
            <a:pPr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d-ID" sz="2400" dirty="0">
                <a:latin typeface="+mn-lt"/>
              </a:rPr>
              <a:t>Yang dapat dikategorikan sebagai </a:t>
            </a:r>
            <a:r>
              <a:rPr lang="en-US" sz="2400" i="1" dirty="0">
                <a:latin typeface="+mn-lt"/>
              </a:rPr>
              <a:t>User</a:t>
            </a:r>
            <a:r>
              <a:rPr lang="en-US" sz="2400" dirty="0">
                <a:latin typeface="+mn-lt"/>
              </a:rPr>
              <a:t> </a:t>
            </a:r>
            <a:r>
              <a:rPr lang="id-ID" sz="2400" dirty="0">
                <a:latin typeface="+mn-lt"/>
              </a:rPr>
              <a:t>adalah </a:t>
            </a:r>
            <a:r>
              <a:rPr lang="en-US" sz="2400" dirty="0" err="1">
                <a:latin typeface="+mn-lt"/>
              </a:rPr>
              <a:t>produsen</a:t>
            </a:r>
            <a:r>
              <a:rPr lang="en-US" sz="2400" dirty="0">
                <a:latin typeface="+mn-lt"/>
              </a:rPr>
              <a:t> </a:t>
            </a:r>
            <a:r>
              <a:rPr lang="id-ID" sz="2400" dirty="0">
                <a:latin typeface="+mn-lt"/>
              </a:rPr>
              <a:t>(</a:t>
            </a:r>
            <a:r>
              <a:rPr lang="id-ID" sz="2400" i="1" dirty="0">
                <a:latin typeface="+mn-lt"/>
              </a:rPr>
              <a:t>manufacture</a:t>
            </a:r>
            <a:r>
              <a:rPr lang="id-ID" sz="2400" dirty="0">
                <a:latin typeface="+mn-lt"/>
              </a:rPr>
              <a:t>) </a:t>
            </a:r>
            <a:r>
              <a:rPr lang="en-US" sz="2400" dirty="0" err="1">
                <a:latin typeface="+mn-lt"/>
              </a:rPr>
              <a:t>dan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Steel Service Center </a:t>
            </a:r>
            <a:r>
              <a:rPr lang="id-ID" sz="2400" i="1" dirty="0">
                <a:latin typeface="+mn-lt"/>
              </a:rPr>
              <a:t>(SSC) </a:t>
            </a:r>
            <a:r>
              <a:rPr lang="en-US" sz="2400" dirty="0">
                <a:latin typeface="+mn-lt"/>
              </a:rPr>
              <a:t>yang </a:t>
            </a:r>
            <a:r>
              <a:rPr lang="en-US" sz="2400" dirty="0" err="1">
                <a:latin typeface="+mn-lt"/>
              </a:rPr>
              <a:t>bergerak</a:t>
            </a:r>
            <a:r>
              <a:rPr lang="en-US" sz="2400" dirty="0">
                <a:latin typeface="+mn-lt"/>
              </a:rPr>
              <a:t> di </a:t>
            </a:r>
            <a:r>
              <a:rPr lang="en-US" sz="2400" dirty="0" err="1">
                <a:latin typeface="+mn-lt"/>
              </a:rPr>
              <a:t>bidang</a:t>
            </a:r>
            <a:r>
              <a:rPr lang="id-ID" sz="2400" dirty="0">
                <a:latin typeface="+mn-lt"/>
              </a:rPr>
              <a:t>/sektor</a:t>
            </a:r>
            <a:r>
              <a:rPr lang="en-US" sz="2400" dirty="0">
                <a:latin typeface="+mn-lt"/>
              </a:rPr>
              <a:t> :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2400" dirty="0">
                <a:latin typeface="+mn-lt"/>
              </a:rPr>
              <a:t>	</a:t>
            </a:r>
            <a:r>
              <a:rPr lang="en-US" sz="2400" i="1" dirty="0">
                <a:latin typeface="+mn-lt"/>
              </a:rPr>
              <a:t>a) automotive, motorcycle and components </a:t>
            </a:r>
            <a:r>
              <a:rPr lang="en-US" sz="2400" i="1" dirty="0" smtClean="0">
                <a:latin typeface="+mn-lt"/>
              </a:rPr>
              <a:t>thereof;</a:t>
            </a:r>
            <a:endParaRPr lang="en-ID" sz="2400" i="1" dirty="0">
              <a:latin typeface="+mn-lt"/>
            </a:endParaRPr>
          </a:p>
          <a:p>
            <a:pPr marL="901700" indent="-546100">
              <a:spcBef>
                <a:spcPts val="600"/>
              </a:spcBef>
              <a:buNone/>
            </a:pPr>
            <a:r>
              <a:rPr lang="en-US" sz="2400" i="1" dirty="0" smtClean="0">
                <a:latin typeface="+mn-lt"/>
              </a:rPr>
              <a:t>b</a:t>
            </a:r>
            <a:r>
              <a:rPr lang="en-US" sz="2400" i="1" dirty="0">
                <a:latin typeface="+mn-lt"/>
              </a:rPr>
              <a:t>) electrical and </a:t>
            </a:r>
            <a:r>
              <a:rPr lang="en-US" sz="2400" i="1" dirty="0" smtClean="0">
                <a:latin typeface="+mn-lt"/>
              </a:rPr>
              <a:t>electronics</a:t>
            </a:r>
          </a:p>
          <a:p>
            <a:pPr marL="901700" indent="-546100">
              <a:spcBef>
                <a:spcPts val="600"/>
              </a:spcBef>
              <a:buNone/>
            </a:pPr>
            <a:r>
              <a:rPr lang="en-US" sz="2400" i="1" dirty="0" smtClean="0">
                <a:latin typeface="+mn-lt"/>
              </a:rPr>
              <a:t>c</a:t>
            </a:r>
            <a:r>
              <a:rPr lang="en-US" sz="2400" i="1" dirty="0">
                <a:latin typeface="+mn-lt"/>
              </a:rPr>
              <a:t>) construction machineries and heavy equipment; </a:t>
            </a:r>
            <a:r>
              <a:rPr lang="en-US" sz="2400" i="1" dirty="0" err="1" smtClean="0">
                <a:latin typeface="+mn-lt"/>
              </a:rPr>
              <a:t>dan</a:t>
            </a:r>
            <a:endParaRPr lang="en-US" sz="2400" i="1" dirty="0">
              <a:latin typeface="+mn-lt"/>
            </a:endParaRPr>
          </a:p>
          <a:p>
            <a:pPr marL="901700" indent="-546100">
              <a:spcBef>
                <a:spcPts val="600"/>
              </a:spcBef>
              <a:buNone/>
            </a:pPr>
            <a:r>
              <a:rPr lang="en-US" sz="2400" i="1" dirty="0" smtClean="0">
                <a:latin typeface="+mn-lt"/>
              </a:rPr>
              <a:t>d</a:t>
            </a:r>
            <a:r>
              <a:rPr lang="en-US" sz="2400" i="1" dirty="0">
                <a:latin typeface="+mn-lt"/>
              </a:rPr>
              <a:t>) petroleum, gas and electric power, </a:t>
            </a:r>
            <a:endParaRPr lang="id-ID" sz="2400" i="1" dirty="0"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endParaRPr lang="id-ID" sz="500" dirty="0">
              <a:latin typeface="+mn-lt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d-ID" sz="2400" dirty="0">
                <a:latin typeface="+mn-lt"/>
              </a:rPr>
              <a:t>Dirjen Bea Cukai atas nama Menteri Keuangan menetapkan tarif bea masuk sebesar 0% (nol persen) terhadap barang impor dari Jepang dengan skema USDFS, yang tercantum pada Lampiran I dan II PMK No. 31/PMK.010/2017 </a:t>
            </a:r>
            <a:endParaRPr lang="id-ID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UU </a:t>
            </a:r>
            <a:r>
              <a:rPr lang="en-US" dirty="0" err="1"/>
              <a:t>Nomor</a:t>
            </a:r>
            <a:r>
              <a:rPr lang="en-US" dirty="0"/>
              <a:t> 17 </a:t>
            </a:r>
            <a:r>
              <a:rPr lang="en-US" dirty="0" err="1"/>
              <a:t>Tahun</a:t>
            </a:r>
            <a:r>
              <a:rPr lang="en-US" dirty="0"/>
              <a:t> 2006 </a:t>
            </a:r>
          </a:p>
          <a:p>
            <a:pPr>
              <a:spcBef>
                <a:spcPts val="1800"/>
              </a:spcBef>
            </a:pPr>
            <a:r>
              <a:rPr lang="en-US" dirty="0"/>
              <a:t>PMK </a:t>
            </a:r>
            <a:r>
              <a:rPr lang="en-US" dirty="0" err="1"/>
              <a:t>Nomor</a:t>
            </a:r>
            <a:r>
              <a:rPr lang="en-US" dirty="0"/>
              <a:t> 30/PMK.010/2017</a:t>
            </a:r>
            <a:r>
              <a:rPr lang="id-ID" dirty="0"/>
              <a:t> (IJEPA)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PMK </a:t>
            </a:r>
            <a:r>
              <a:rPr lang="en-US" dirty="0" err="1"/>
              <a:t>Nomor</a:t>
            </a:r>
            <a:r>
              <a:rPr lang="en-US" dirty="0"/>
              <a:t> 31/PMK.010/2017</a:t>
            </a:r>
            <a:r>
              <a:rPr lang="id-ID" dirty="0"/>
              <a:t> (USDFS)</a:t>
            </a:r>
          </a:p>
          <a:p>
            <a:pPr>
              <a:spcBef>
                <a:spcPts val="1800"/>
              </a:spcBef>
            </a:pPr>
            <a:r>
              <a:rPr lang="id-ID" dirty="0"/>
              <a:t>PMK Nomor </a:t>
            </a:r>
            <a:r>
              <a:rPr lang="id-ID" dirty="0" smtClean="0"/>
              <a:t>229/PMK.</a:t>
            </a:r>
            <a:r>
              <a:rPr lang="en-ID" dirty="0" smtClean="0"/>
              <a:t>04</a:t>
            </a:r>
            <a:r>
              <a:rPr lang="id-ID" dirty="0" smtClean="0"/>
              <a:t>/2017 </a:t>
            </a:r>
            <a:r>
              <a:rPr lang="id-ID" dirty="0"/>
              <a:t>(Penelitian Form SKA)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4706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+mn-lt"/>
              </a:rPr>
              <a:t>DASAR HUKUM</a:t>
            </a:r>
          </a:p>
        </p:txBody>
      </p:sp>
    </p:spTree>
    <p:extLst>
      <p:ext uri="{BB962C8B-B14F-4D97-AF65-F5344CB8AC3E}">
        <p14:creationId xmlns:p14="http://schemas.microsoft.com/office/powerpoint/2010/main" val="40923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4706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ID" sz="3600" b="1" dirty="0" smtClean="0">
                <a:solidFill>
                  <a:srgbClr val="0070C0"/>
                </a:solidFill>
              </a:rPr>
              <a:t>HAL BARU DALAM PMK 31/2017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219200"/>
            <a:ext cx="8839200" cy="45720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ID" sz="2500" dirty="0" err="1" smtClean="0">
                <a:latin typeface="+mn-lt"/>
              </a:rPr>
              <a:t>Kewajiban</a:t>
            </a:r>
            <a:r>
              <a:rPr lang="en-ID" sz="2500" dirty="0" smtClean="0">
                <a:latin typeface="+mn-lt"/>
              </a:rPr>
              <a:t> </a:t>
            </a:r>
            <a:r>
              <a:rPr lang="id-ID" sz="2500" dirty="0" smtClean="0">
                <a:latin typeface="+mn-lt"/>
              </a:rPr>
              <a:t>Pencantuman </a:t>
            </a:r>
            <a:r>
              <a:rPr lang="id-ID" sz="2500" dirty="0">
                <a:latin typeface="+mn-lt"/>
              </a:rPr>
              <a:t>Kode Fasilitas USDFS (60</a:t>
            </a:r>
            <a:r>
              <a:rPr lang="id-ID" sz="2500" dirty="0" smtClean="0">
                <a:latin typeface="+mn-lt"/>
              </a:rPr>
              <a:t>)</a:t>
            </a:r>
            <a:endParaRPr lang="id-ID" sz="2500" dirty="0">
              <a:latin typeface="+mn-lt"/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id-ID" sz="2500" dirty="0">
                <a:latin typeface="+mn-lt"/>
              </a:rPr>
              <a:t>Penelitian Surat Keterangan </a:t>
            </a:r>
            <a:r>
              <a:rPr lang="en-US" sz="2500" dirty="0" err="1">
                <a:latin typeface="+mn-lt"/>
              </a:rPr>
              <a:t>A</a:t>
            </a:r>
            <a:r>
              <a:rPr lang="en-US" sz="2500" dirty="0" err="1" smtClean="0">
                <a:latin typeface="+mn-lt"/>
              </a:rPr>
              <a:t>sal</a:t>
            </a:r>
            <a:r>
              <a:rPr lang="en-US" sz="2500" dirty="0" smtClean="0">
                <a:latin typeface="+mn-lt"/>
              </a:rPr>
              <a:t> I</a:t>
            </a:r>
            <a:r>
              <a:rPr lang="id-ID" sz="2500" dirty="0" smtClean="0">
                <a:latin typeface="+mn-lt"/>
              </a:rPr>
              <a:t>JEPA </a:t>
            </a:r>
            <a:r>
              <a:rPr lang="id-ID" sz="2500" dirty="0">
                <a:latin typeface="+mn-lt"/>
              </a:rPr>
              <a:t>dilaksanakan sesuai dengan Peraturan Menteri Keuangan yang mengatur tata cara pengenaan tarif bea masuk dalam rangka perjanjian atau kesepakatan internasional (PMK No. 229/PMK.04/2017)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id-ID" sz="2500" dirty="0">
                <a:latin typeface="+mn-lt"/>
              </a:rPr>
              <a:t>Barang yang tidak digunakan untuk kegiatan produksi dan akan dipindahtangankan harus mendapatkan persetujuan dari Menteri </a:t>
            </a:r>
            <a:r>
              <a:rPr lang="en-ID" sz="2500" dirty="0" err="1" smtClean="0">
                <a:latin typeface="+mn-lt"/>
              </a:rPr>
              <a:t>Perindustrian</a:t>
            </a:r>
            <a:endParaRPr lang="id-ID" sz="2500" dirty="0">
              <a:latin typeface="+mn-lt"/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id-ID" sz="2500" i="1" dirty="0">
                <a:latin typeface="+mn-lt"/>
              </a:rPr>
              <a:t>User </a:t>
            </a:r>
            <a:r>
              <a:rPr lang="id-ID" sz="2500" dirty="0">
                <a:latin typeface="+mn-lt"/>
              </a:rPr>
              <a:t>wajib melakukan pencatatan dan pemisahan terhadap sediaan barang yang diimpor berdasarkan skema USDFS sesuai dokumen impor</a:t>
            </a:r>
          </a:p>
        </p:txBody>
      </p:sp>
    </p:spTree>
    <p:extLst>
      <p:ext uri="{BB962C8B-B14F-4D97-AF65-F5344CB8AC3E}">
        <p14:creationId xmlns:p14="http://schemas.microsoft.com/office/powerpoint/2010/main" val="14921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185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219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rgbClr val="FF0000"/>
                </a:solidFill>
              </a:rPr>
              <a:t>PASAL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8229600" cy="235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2120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rgbClr val="FF0000"/>
                </a:solidFill>
              </a:rPr>
              <a:t>PASAL 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470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HAL TERKAIT KEPABEANAN DALAM PERMENPERIN 3/2018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93989"/>
            <a:ext cx="7490467" cy="430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219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rgbClr val="FF0000"/>
                </a:solidFill>
              </a:rPr>
              <a:t>PASAL 14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66800" y="0"/>
            <a:ext cx="8229600" cy="84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smtClean="0">
                <a:solidFill>
                  <a:srgbClr val="0070C0"/>
                </a:solidFill>
              </a:rPr>
              <a:t>HAL TERKAIT KEPABEANAN DALAM PERMENPERIN 3/2018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82000" cy="237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rgbClr val="FF0000"/>
                </a:solidFill>
              </a:rPr>
              <a:t>PASAL 22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98070"/>
            <a:ext cx="7933871" cy="180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81267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rgbClr val="FF0000"/>
                </a:solidFill>
              </a:rPr>
              <a:t>PASAL 23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470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HAL TERKAIT KEPABEANAN DALAM PERMENPERIN 3/2018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61" y="641924"/>
            <a:ext cx="4554238" cy="568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5"/>
          <a:stretch/>
        </p:blipFill>
        <p:spPr bwMode="auto">
          <a:xfrm>
            <a:off x="4438450" y="108524"/>
            <a:ext cx="4553150" cy="47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316361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rgbClr val="FF0000"/>
                </a:solidFill>
              </a:rPr>
              <a:t>PASAL 29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" y="1896140"/>
            <a:ext cx="4419600" cy="847060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HAL TERKAIT KEPABEANAN DALAM PERMENPERIN 3/2018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resentasi DJB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Presentasi DJBC</Template>
  <TotalTime>3341</TotalTime>
  <Words>507</Words>
  <Application>Microsoft Office PowerPoint</Application>
  <PresentationFormat>On-screen Show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 Presentasi DJBC</vt:lpstr>
      <vt:lpstr>USER SPECIFIC DUTY  FREE SCHEME PMK Nomor 31/PMK.010/2017</vt:lpstr>
      <vt:lpstr> LATAR BELAKANG</vt:lpstr>
      <vt:lpstr> LATAR BELAKANG</vt:lpstr>
      <vt:lpstr> DASAR HUKUM</vt:lpstr>
      <vt:lpstr> HAL BARU DALAM PMK 31/2017</vt:lpstr>
      <vt:lpstr>HAL TERKAIT KEPABEANAN DALAM PERMENPERIN 3/2018</vt:lpstr>
      <vt:lpstr>PowerPoint Presentation</vt:lpstr>
      <vt:lpstr>HAL TERKAIT KEPABEANAN DALAM PERMENPERIN 3/2018</vt:lpstr>
      <vt:lpstr>HAL TERKAIT KEPABEANAN DALAM PERMENPERIN 3/2018</vt:lpstr>
      <vt:lpstr>HAL TERKAIT KEPABEANAN DALAM PERMENPERIN 3/2018</vt:lpstr>
      <vt:lpstr>IMPOR DENGAN USDFS</vt:lpstr>
      <vt:lpstr>IMPOR DENGAN USDFS</vt:lpstr>
      <vt:lpstr> PENELITIAN FORM JIEPA</vt:lpstr>
      <vt:lpstr> PENELITIAN FORM JIEPA</vt:lpstr>
      <vt:lpstr>PERMASALAHAN PENGAJUAN USDFS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BTKI 2017</dc:title>
  <dc:creator>Taufik Ismail - Customs</dc:creator>
  <cp:lastModifiedBy>Murtini</cp:lastModifiedBy>
  <cp:revision>235</cp:revision>
  <cp:lastPrinted>2018-02-22T07:10:11Z</cp:lastPrinted>
  <dcterms:created xsi:type="dcterms:W3CDTF">2016-01-15T02:34:50Z</dcterms:created>
  <dcterms:modified xsi:type="dcterms:W3CDTF">2018-02-27T10:42:20Z</dcterms:modified>
</cp:coreProperties>
</file>